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Lato 1" panose="020B0604020202020204" charset="0"/>
      <p:regular r:id="rId38"/>
    </p:embeddedFont>
    <p:embeddedFont>
      <p:font typeface="Lato 1 Bold" panose="020B0604020202020204" charset="0"/>
      <p:regular r:id="rId39"/>
    </p:embeddedFont>
    <p:embeddedFont>
      <p:font typeface="Lato 2" panose="020B0604020202020204" charset="0"/>
      <p:regular r:id="rId40"/>
    </p:embeddedFont>
    <p:embeddedFont>
      <p:font typeface="Lato 2 Bold" panose="020B0604020202020204" charset="0"/>
      <p:regular r:id="rId41"/>
    </p:embeddedFont>
    <p:embeddedFont>
      <p:font typeface="Mont 1" panose="020B0604020202020204"/>
      <p:regular r:id="rId42"/>
    </p:embeddedFont>
    <p:embeddedFont>
      <p:font typeface="Mont 2" panose="020B0604020202020204"/>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3400" autoAdjust="0"/>
  </p:normalViewPr>
  <p:slideViewPr>
    <p:cSldViewPr>
      <p:cViewPr varScale="1">
        <p:scale>
          <a:sx n="42" d="100"/>
          <a:sy n="42" d="100"/>
        </p:scale>
        <p:origin x="82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Single Transferable Voting System (STV) is used in the election campaign; this system is recommended by the National Union of Students. It means the voter is asked to rank candidates in order of preference one being the candidate the voter would most like to win the election, two being their second preference etc… 2nd  and 3rd preferences often have a crucial part to play in which candidate is elected so it is recommended that voters are encouraged to carefully consider their 2nd, 3rd, 4th choices etc…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watch?v=H5ZWs6YDeSc"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mailto:advice@le.ac.uk"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878" b="-17878"/>
            </a:stretch>
          </a:blipFill>
        </p:spPr>
      </p:sp>
      <p:sp>
        <p:nvSpPr>
          <p:cNvPr id="3" name="Freeform 3"/>
          <p:cNvSpPr/>
          <p:nvPr/>
        </p:nvSpPr>
        <p:spPr>
          <a:xfrm>
            <a:off x="13689907" y="8030103"/>
            <a:ext cx="4598093" cy="2256897"/>
          </a:xfrm>
          <a:custGeom>
            <a:avLst/>
            <a:gdLst/>
            <a:ahLst/>
            <a:cxnLst/>
            <a:rect l="l" t="t" r="r" b="b"/>
            <a:pathLst>
              <a:path w="4598093" h="2256897">
                <a:moveTo>
                  <a:pt x="0" y="0"/>
                </a:moveTo>
                <a:lnTo>
                  <a:pt x="4598093" y="0"/>
                </a:lnTo>
                <a:lnTo>
                  <a:pt x="4598093" y="2256897"/>
                </a:lnTo>
                <a:lnTo>
                  <a:pt x="0" y="2256897"/>
                </a:lnTo>
                <a:lnTo>
                  <a:pt x="0" y="0"/>
                </a:lnTo>
                <a:close/>
              </a:path>
            </a:pathLst>
          </a:custGeom>
          <a:blipFill>
            <a:blip r:embed="rId3"/>
            <a:stretch>
              <a:fillRect l="-1128" r="-1128"/>
            </a:stretch>
          </a:blipFill>
        </p:spPr>
      </p:sp>
      <p:sp>
        <p:nvSpPr>
          <p:cNvPr id="4" name="TextBox 4"/>
          <p:cNvSpPr txBox="1"/>
          <p:nvPr/>
        </p:nvSpPr>
        <p:spPr>
          <a:xfrm>
            <a:off x="1028700" y="3733856"/>
            <a:ext cx="13738811" cy="1784861"/>
          </a:xfrm>
          <a:prstGeom prst="rect">
            <a:avLst/>
          </a:prstGeom>
        </p:spPr>
        <p:txBody>
          <a:bodyPr lIns="0" tIns="0" rIns="0" bIns="0" rtlCol="0" anchor="t">
            <a:spAutoFit/>
          </a:bodyPr>
          <a:lstStyle/>
          <a:p>
            <a:pPr algn="l">
              <a:lnSpc>
                <a:spcPts val="14496"/>
              </a:lnSpc>
            </a:pPr>
            <a:r>
              <a:rPr lang="en-US" sz="10354">
                <a:solidFill>
                  <a:srgbClr val="110F38"/>
                </a:solidFill>
                <a:latin typeface="Mont 1"/>
                <a:ea typeface="Mont 1"/>
                <a:cs typeface="Mont 1"/>
                <a:sym typeface="Mont 1"/>
              </a:rPr>
              <a:t>Autumn Elections</a:t>
            </a:r>
          </a:p>
        </p:txBody>
      </p:sp>
      <p:sp>
        <p:nvSpPr>
          <p:cNvPr id="5" name="TextBox 5"/>
          <p:cNvSpPr txBox="1"/>
          <p:nvPr/>
        </p:nvSpPr>
        <p:spPr>
          <a:xfrm>
            <a:off x="1028700" y="5232340"/>
            <a:ext cx="6860052" cy="1111253"/>
          </a:xfrm>
          <a:prstGeom prst="rect">
            <a:avLst/>
          </a:prstGeom>
        </p:spPr>
        <p:txBody>
          <a:bodyPr lIns="0" tIns="0" rIns="0" bIns="0" rtlCol="0" anchor="t">
            <a:spAutoFit/>
          </a:bodyPr>
          <a:lstStyle/>
          <a:p>
            <a:pPr algn="l">
              <a:lnSpc>
                <a:spcPts val="9099"/>
              </a:lnSpc>
            </a:pPr>
            <a:r>
              <a:rPr lang="en-US" sz="6499">
                <a:solidFill>
                  <a:srgbClr val="FFFFFF"/>
                </a:solidFill>
                <a:latin typeface="Lato 1"/>
                <a:ea typeface="Lato 1"/>
                <a:cs typeface="Lato 1"/>
                <a:sym typeface="Lato 1"/>
              </a:rPr>
              <a:t>Candidate Briefing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Additional Notes</a:t>
            </a:r>
          </a:p>
        </p:txBody>
      </p:sp>
      <p:sp>
        <p:nvSpPr>
          <p:cNvPr id="5" name="TextBox 5"/>
          <p:cNvSpPr txBox="1"/>
          <p:nvPr/>
        </p:nvSpPr>
        <p:spPr>
          <a:xfrm>
            <a:off x="1028700" y="2158036"/>
            <a:ext cx="16230600" cy="6233160"/>
          </a:xfrm>
          <a:prstGeom prst="rect">
            <a:avLst/>
          </a:prstGeom>
        </p:spPr>
        <p:txBody>
          <a:bodyPr lIns="0" tIns="0" rIns="0" bIns="0" rtlCol="0" anchor="t">
            <a:spAutoFit/>
          </a:bodyPr>
          <a:lstStyle/>
          <a:p>
            <a:pPr algn="l">
              <a:lnSpc>
                <a:spcPts val="4130"/>
              </a:lnSpc>
              <a:spcBef>
                <a:spcPct val="0"/>
              </a:spcBef>
            </a:pPr>
            <a:r>
              <a:rPr lang="en-US" sz="2950">
                <a:solidFill>
                  <a:srgbClr val="110F38"/>
                </a:solidFill>
                <a:latin typeface="Lato 1"/>
                <a:ea typeface="Lato 1"/>
                <a:cs typeface="Lato 1"/>
                <a:sym typeface="Lato 1"/>
              </a:rPr>
              <a:t>• All Media Groups, and staff including student staff, whilst they are working, are required to be</a:t>
            </a:r>
            <a:r>
              <a:rPr lang="en-US" sz="2950" b="1">
                <a:solidFill>
                  <a:srgbClr val="110F38"/>
                </a:solidFill>
                <a:latin typeface="Lato 1 Bold"/>
                <a:ea typeface="Lato 1 Bold"/>
                <a:cs typeface="Lato 1 Bold"/>
                <a:sym typeface="Lato 1 Bold"/>
              </a:rPr>
              <a:t> neutral</a:t>
            </a:r>
            <a:r>
              <a:rPr lang="en-US" sz="2950">
                <a:solidFill>
                  <a:srgbClr val="110F38"/>
                </a:solidFill>
                <a:latin typeface="Lato 1"/>
                <a:ea typeface="Lato 1"/>
                <a:cs typeface="Lato 1"/>
                <a:sym typeface="Lato 1"/>
              </a:rPr>
              <a:t>. In addition, Executive Officers who haven’t declared an interest in the election, or aren’t re-running are required to remain neutral.</a:t>
            </a:r>
          </a:p>
          <a:p>
            <a:pPr algn="l">
              <a:lnSpc>
                <a:spcPts val="4130"/>
              </a:lnSpc>
              <a:spcBef>
                <a:spcPct val="0"/>
              </a:spcBef>
            </a:pPr>
            <a:endParaRPr lang="en-US" sz="2950">
              <a:solidFill>
                <a:srgbClr val="110F38"/>
              </a:solidFill>
              <a:latin typeface="Lato 1"/>
              <a:ea typeface="Lato 1"/>
              <a:cs typeface="Lato 1"/>
              <a:sym typeface="Lato 1"/>
            </a:endParaRPr>
          </a:p>
          <a:p>
            <a:pPr algn="l">
              <a:lnSpc>
                <a:spcPts val="4130"/>
              </a:lnSpc>
              <a:spcBef>
                <a:spcPct val="0"/>
              </a:spcBef>
            </a:pPr>
            <a:r>
              <a:rPr lang="en-US" sz="2950">
                <a:solidFill>
                  <a:srgbClr val="110F38"/>
                </a:solidFill>
                <a:latin typeface="Lato 1"/>
                <a:ea typeface="Lato 1"/>
                <a:cs typeface="Lato 1"/>
                <a:sym typeface="Lato 1"/>
              </a:rPr>
              <a:t>• Displaying publicity material either in </a:t>
            </a:r>
            <a:r>
              <a:rPr lang="en-US" sz="2950" b="1">
                <a:solidFill>
                  <a:srgbClr val="110F38"/>
                </a:solidFill>
                <a:latin typeface="Lato 1 Bold"/>
                <a:ea typeface="Lato 1 Bold"/>
                <a:cs typeface="Lato 1 Bold"/>
                <a:sym typeface="Lato 1 Bold"/>
              </a:rPr>
              <a:t>Victoria Park or on University Road</a:t>
            </a:r>
            <a:r>
              <a:rPr lang="en-US" sz="2950">
                <a:solidFill>
                  <a:srgbClr val="110F38"/>
                </a:solidFill>
                <a:latin typeface="Lato 1"/>
                <a:ea typeface="Lato 1"/>
                <a:cs typeface="Lato 1"/>
                <a:sym typeface="Lato 1"/>
              </a:rPr>
              <a:t> is against local council rules.</a:t>
            </a:r>
          </a:p>
          <a:p>
            <a:pPr algn="l">
              <a:lnSpc>
                <a:spcPts val="4130"/>
              </a:lnSpc>
              <a:spcBef>
                <a:spcPct val="0"/>
              </a:spcBef>
            </a:pPr>
            <a:endParaRPr lang="en-US" sz="2950">
              <a:solidFill>
                <a:srgbClr val="110F38"/>
              </a:solidFill>
              <a:latin typeface="Lato 1"/>
              <a:ea typeface="Lato 1"/>
              <a:cs typeface="Lato 1"/>
              <a:sym typeface="Lato 1"/>
            </a:endParaRPr>
          </a:p>
          <a:p>
            <a:pPr algn="l">
              <a:lnSpc>
                <a:spcPts val="4130"/>
              </a:lnSpc>
              <a:spcBef>
                <a:spcPct val="0"/>
              </a:spcBef>
            </a:pPr>
            <a:r>
              <a:rPr lang="en-US" sz="2950">
                <a:solidFill>
                  <a:srgbClr val="110F38"/>
                </a:solidFill>
                <a:latin typeface="Lato 1"/>
                <a:ea typeface="Lato 1"/>
                <a:cs typeface="Lato 1"/>
                <a:sym typeface="Lato 1"/>
              </a:rPr>
              <a:t>• No campaigning is allowed in the</a:t>
            </a:r>
            <a:r>
              <a:rPr lang="en-US" sz="2950" b="1">
                <a:solidFill>
                  <a:srgbClr val="110F38"/>
                </a:solidFill>
                <a:latin typeface="Lato 1 Bold"/>
                <a:ea typeface="Lato 1 Bold"/>
                <a:cs typeface="Lato 1 Bold"/>
                <a:sym typeface="Lato 1 Bold"/>
              </a:rPr>
              <a:t> Library, </a:t>
            </a:r>
            <a:r>
              <a:rPr lang="en-US" sz="2950">
                <a:solidFill>
                  <a:srgbClr val="110F38"/>
                </a:solidFill>
                <a:latin typeface="Lato 1"/>
                <a:ea typeface="Lato 1"/>
                <a:cs typeface="Lato 1"/>
                <a:sym typeface="Lato 1"/>
              </a:rPr>
              <a:t>in the </a:t>
            </a:r>
            <a:r>
              <a:rPr lang="en-US" sz="2950" b="1">
                <a:solidFill>
                  <a:srgbClr val="110F38"/>
                </a:solidFill>
                <a:latin typeface="Lato 1 Bold"/>
                <a:ea typeface="Lato 1 Bold"/>
                <a:cs typeface="Lato 1 Bold"/>
                <a:sym typeface="Lato 1 Bold"/>
              </a:rPr>
              <a:t>Gee’s polling booths or near Election Help Desks.</a:t>
            </a:r>
          </a:p>
          <a:p>
            <a:pPr algn="l">
              <a:lnSpc>
                <a:spcPts val="4130"/>
              </a:lnSpc>
              <a:spcBef>
                <a:spcPct val="0"/>
              </a:spcBef>
            </a:pPr>
            <a:endParaRPr lang="en-US" sz="2950" b="1">
              <a:solidFill>
                <a:srgbClr val="110F38"/>
              </a:solidFill>
              <a:latin typeface="Lato 1 Bold"/>
              <a:ea typeface="Lato 1 Bold"/>
              <a:cs typeface="Lato 1 Bold"/>
              <a:sym typeface="Lato 1 Bold"/>
            </a:endParaRPr>
          </a:p>
          <a:p>
            <a:pPr algn="l">
              <a:lnSpc>
                <a:spcPts val="4130"/>
              </a:lnSpc>
              <a:spcBef>
                <a:spcPct val="0"/>
              </a:spcBef>
            </a:pPr>
            <a:r>
              <a:rPr lang="en-US" sz="2950">
                <a:solidFill>
                  <a:srgbClr val="110F38"/>
                </a:solidFill>
                <a:latin typeface="Lato 1"/>
                <a:ea typeface="Lato 1"/>
                <a:cs typeface="Lato 1"/>
                <a:sym typeface="Lato 1"/>
              </a:rPr>
              <a:t>• If you have used your own personal printer (or a friends), then we will charge you at </a:t>
            </a:r>
            <a:r>
              <a:rPr lang="en-US" sz="2950" b="1">
                <a:solidFill>
                  <a:srgbClr val="110F38"/>
                </a:solidFill>
                <a:latin typeface="Lato 1 Bold"/>
                <a:ea typeface="Lato 1 Bold"/>
                <a:cs typeface="Lato 1 Bold"/>
                <a:sym typeface="Lato 1 Bold"/>
              </a:rPr>
              <a:t>Library prices</a:t>
            </a:r>
            <a:r>
              <a:rPr lang="en-US" sz="2950">
                <a:solidFill>
                  <a:srgbClr val="110F38"/>
                </a:solidFill>
                <a:latin typeface="Lato 1"/>
                <a:ea typeface="Lato 1"/>
                <a:cs typeface="Lato 1"/>
                <a:sym typeface="Lato 1"/>
              </a:rPr>
              <a:t>. The price list is included below:-</a:t>
            </a:r>
          </a:p>
          <a:p>
            <a:pPr algn="l">
              <a:lnSpc>
                <a:spcPts val="3850"/>
              </a:lnSpc>
              <a:spcBef>
                <a:spcPct val="0"/>
              </a:spcBef>
            </a:pPr>
            <a:r>
              <a:rPr lang="en-US" sz="2750">
                <a:solidFill>
                  <a:srgbClr val="110F38"/>
                </a:solidFill>
                <a:latin typeface="Lato 1"/>
                <a:ea typeface="Lato 1"/>
                <a:cs typeface="Lato 1"/>
                <a:sym typeface="Lato 1"/>
              </a:rPr>
              <a:t>https://uniofleicester.sharepoint.com/sites/it-for-students/SitePages/print-copy-scan.aspx#title4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Budget/ Expenses</a:t>
            </a:r>
          </a:p>
        </p:txBody>
      </p:sp>
      <p:grpSp>
        <p:nvGrpSpPr>
          <p:cNvPr id="5" name="Group 5"/>
          <p:cNvGrpSpPr/>
          <p:nvPr/>
        </p:nvGrpSpPr>
        <p:grpSpPr>
          <a:xfrm>
            <a:off x="6882506" y="3011326"/>
            <a:ext cx="4522989" cy="4264349"/>
            <a:chOff x="0" y="0"/>
            <a:chExt cx="1191240" cy="1123121"/>
          </a:xfrm>
        </p:grpSpPr>
        <p:sp>
          <p:nvSpPr>
            <p:cNvPr id="6" name="Freeform 6"/>
            <p:cNvSpPr/>
            <p:nvPr/>
          </p:nvSpPr>
          <p:spPr>
            <a:xfrm>
              <a:off x="0" y="0"/>
              <a:ext cx="1191240" cy="1123121"/>
            </a:xfrm>
            <a:custGeom>
              <a:avLst/>
              <a:gdLst/>
              <a:ahLst/>
              <a:cxnLst/>
              <a:rect l="l" t="t" r="r" b="b"/>
              <a:pathLst>
                <a:path w="1191240" h="1123121">
                  <a:moveTo>
                    <a:pt x="87296" y="0"/>
                  </a:moveTo>
                  <a:lnTo>
                    <a:pt x="1103944" y="0"/>
                  </a:lnTo>
                  <a:cubicBezTo>
                    <a:pt x="1127096" y="0"/>
                    <a:pt x="1149300" y="9197"/>
                    <a:pt x="1165671" y="25568"/>
                  </a:cubicBezTo>
                  <a:cubicBezTo>
                    <a:pt x="1182043" y="41939"/>
                    <a:pt x="1191240" y="64144"/>
                    <a:pt x="1191240" y="87296"/>
                  </a:cubicBezTo>
                  <a:lnTo>
                    <a:pt x="1191240" y="1035825"/>
                  </a:lnTo>
                  <a:cubicBezTo>
                    <a:pt x="1191240" y="1084037"/>
                    <a:pt x="1152156" y="1123121"/>
                    <a:pt x="1103944" y="1123121"/>
                  </a:cubicBezTo>
                  <a:lnTo>
                    <a:pt x="87296" y="1123121"/>
                  </a:lnTo>
                  <a:cubicBezTo>
                    <a:pt x="64144" y="1123121"/>
                    <a:pt x="41939" y="1113923"/>
                    <a:pt x="25568" y="1097552"/>
                  </a:cubicBezTo>
                  <a:cubicBezTo>
                    <a:pt x="9197" y="1081181"/>
                    <a:pt x="0" y="1058977"/>
                    <a:pt x="0" y="1035825"/>
                  </a:cubicBezTo>
                  <a:lnTo>
                    <a:pt x="0" y="87296"/>
                  </a:lnTo>
                  <a:cubicBezTo>
                    <a:pt x="0" y="64144"/>
                    <a:pt x="9197" y="41939"/>
                    <a:pt x="25568" y="25568"/>
                  </a:cubicBezTo>
                  <a:cubicBezTo>
                    <a:pt x="41939" y="9197"/>
                    <a:pt x="64144" y="0"/>
                    <a:pt x="87296" y="0"/>
                  </a:cubicBezTo>
                  <a:close/>
                </a:path>
              </a:pathLst>
            </a:custGeom>
            <a:solidFill>
              <a:srgbClr val="F386AE"/>
            </a:solidFill>
          </p:spPr>
        </p:sp>
        <p:sp>
          <p:nvSpPr>
            <p:cNvPr id="7" name="TextBox 7"/>
            <p:cNvSpPr txBox="1"/>
            <p:nvPr/>
          </p:nvSpPr>
          <p:spPr>
            <a:xfrm>
              <a:off x="0" y="-47625"/>
              <a:ext cx="1191240" cy="1170746"/>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7046893" y="3237536"/>
            <a:ext cx="4194213" cy="3750310"/>
          </a:xfrm>
          <a:prstGeom prst="rect">
            <a:avLst/>
          </a:prstGeom>
        </p:spPr>
        <p:txBody>
          <a:bodyPr lIns="0" tIns="0" rIns="0" bIns="0" rtlCol="0" anchor="t">
            <a:spAutoFit/>
          </a:bodyPr>
          <a:lstStyle/>
          <a:p>
            <a:pPr algn="ctr">
              <a:lnSpc>
                <a:spcPts val="7489"/>
              </a:lnSpc>
              <a:spcBef>
                <a:spcPct val="0"/>
              </a:spcBef>
            </a:pPr>
            <a:r>
              <a:rPr lang="en-US" sz="5349">
                <a:solidFill>
                  <a:srgbClr val="110F38"/>
                </a:solidFill>
                <a:latin typeface="Mont 1"/>
                <a:ea typeface="Mont 1"/>
                <a:cs typeface="Mont 1"/>
                <a:sym typeface="Mont 1"/>
              </a:rPr>
              <a:t>£30 for Part-Time Officer roles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Budget/ Expenses</a:t>
            </a:r>
          </a:p>
        </p:txBody>
      </p:sp>
      <p:sp>
        <p:nvSpPr>
          <p:cNvPr id="3" name="Freeform 3"/>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4" name="Freeform 4"/>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5" name="TextBox 5"/>
          <p:cNvSpPr txBox="1"/>
          <p:nvPr/>
        </p:nvSpPr>
        <p:spPr>
          <a:xfrm>
            <a:off x="1028700" y="4011930"/>
            <a:ext cx="16230600" cy="2196465"/>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110F38"/>
                </a:solidFill>
                <a:latin typeface="Lato 1"/>
                <a:ea typeface="Lato 1"/>
                <a:cs typeface="Lato 1"/>
                <a:sym typeface="Lato 1"/>
              </a:rPr>
              <a:t>Keep within your budget – If you exceed your budget you are likely to be </a:t>
            </a:r>
            <a:r>
              <a:rPr lang="en-US" sz="3150" b="1">
                <a:solidFill>
                  <a:srgbClr val="110F38"/>
                </a:solidFill>
                <a:latin typeface="Lato 1 Bold"/>
                <a:ea typeface="Lato 1 Bold"/>
                <a:cs typeface="Lato 1 Bold"/>
                <a:sym typeface="Lato 1 Bold"/>
              </a:rPr>
              <a:t>disqualified</a:t>
            </a:r>
            <a:r>
              <a:rPr lang="en-US" sz="3150">
                <a:solidFill>
                  <a:srgbClr val="110F38"/>
                </a:solidFill>
                <a:latin typeface="Lato 1"/>
                <a:ea typeface="Lato 1"/>
                <a:cs typeface="Lato 1"/>
                <a:sym typeface="Lato 1"/>
              </a:rPr>
              <a:t> from the election process.</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Submit your expenses to us by </a:t>
            </a:r>
            <a:r>
              <a:rPr lang="en-US" sz="3150" b="1">
                <a:solidFill>
                  <a:srgbClr val="110F38"/>
                </a:solidFill>
                <a:latin typeface="Lato 1 Bold"/>
                <a:ea typeface="Lato 1 Bold"/>
                <a:cs typeface="Lato 1 Bold"/>
                <a:sym typeface="Lato 1 Bold"/>
              </a:rPr>
              <a:t>midday on Tuesday 15th October.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Budget/ Expenses</a:t>
            </a:r>
          </a:p>
        </p:txBody>
      </p:sp>
      <p:sp>
        <p:nvSpPr>
          <p:cNvPr id="3" name="Freeform 3"/>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4" name="Freeform 4"/>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5" name="TextBox 5"/>
          <p:cNvSpPr txBox="1"/>
          <p:nvPr/>
        </p:nvSpPr>
        <p:spPr>
          <a:xfrm>
            <a:off x="1028700" y="2354580"/>
            <a:ext cx="16230600" cy="5511165"/>
          </a:xfrm>
          <a:prstGeom prst="rect">
            <a:avLst/>
          </a:prstGeom>
        </p:spPr>
        <p:txBody>
          <a:bodyPr lIns="0" tIns="0" rIns="0" bIns="0" rtlCol="0" anchor="t">
            <a:spAutoFit/>
          </a:bodyPr>
          <a:lstStyle/>
          <a:p>
            <a:pPr marL="680085" lvl="1" indent="-340042" algn="l">
              <a:lnSpc>
                <a:spcPts val="4409"/>
              </a:lnSpc>
              <a:buFont typeface="Arial"/>
              <a:buChar char="•"/>
            </a:pPr>
            <a:r>
              <a:rPr lang="en-US" sz="3150" b="1">
                <a:solidFill>
                  <a:srgbClr val="110F38"/>
                </a:solidFill>
                <a:latin typeface="Lato 1 Bold"/>
                <a:ea typeface="Lato 1 Bold"/>
                <a:cs typeface="Lato 1 Bold"/>
                <a:sym typeface="Lato 1 Bold"/>
              </a:rPr>
              <a:t>Keep your receipts</a:t>
            </a:r>
            <a:r>
              <a:rPr lang="en-US" sz="3150">
                <a:solidFill>
                  <a:srgbClr val="110F38"/>
                </a:solidFill>
                <a:latin typeface="Lato 1"/>
                <a:ea typeface="Lato 1"/>
                <a:cs typeface="Lato 1"/>
                <a:sym typeface="Lato 1"/>
              </a:rPr>
              <a:t> and maintain a list of everything you use. </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If you already own an item that you use in the campaign then you are required to cost this, we can do this on your behalf just let us know.</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You are required to include any postage charges in your expenses.</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We can pay expenses half way through campaigning if required.</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Any questions or if you are struggling, just ask!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Questions/ Complaints</a:t>
            </a:r>
          </a:p>
        </p:txBody>
      </p:sp>
      <p:sp>
        <p:nvSpPr>
          <p:cNvPr id="5" name="TextBox 5"/>
          <p:cNvSpPr txBox="1"/>
          <p:nvPr/>
        </p:nvSpPr>
        <p:spPr>
          <a:xfrm>
            <a:off x="1028700" y="2099310"/>
            <a:ext cx="16230600" cy="6302375"/>
          </a:xfrm>
          <a:prstGeom prst="rect">
            <a:avLst/>
          </a:prstGeom>
        </p:spPr>
        <p:txBody>
          <a:bodyPr lIns="0" tIns="0" rIns="0" bIns="0" rtlCol="0" anchor="t">
            <a:spAutoFit/>
          </a:bodyPr>
          <a:lstStyle/>
          <a:p>
            <a:pPr marL="593727" lvl="1" indent="-296864" algn="l">
              <a:lnSpc>
                <a:spcPts val="3850"/>
              </a:lnSpc>
              <a:buFont typeface="Arial"/>
              <a:buChar char="•"/>
            </a:pPr>
            <a:r>
              <a:rPr lang="en-US" sz="2750">
                <a:solidFill>
                  <a:srgbClr val="110F38"/>
                </a:solidFill>
                <a:latin typeface="Lato 1"/>
                <a:ea typeface="Lato 1"/>
                <a:cs typeface="Lato 1"/>
                <a:sym typeface="Lato 1"/>
              </a:rPr>
              <a:t>Complaints Process is included as an </a:t>
            </a:r>
            <a:r>
              <a:rPr lang="en-US" sz="2750" b="1">
                <a:solidFill>
                  <a:srgbClr val="110F38"/>
                </a:solidFill>
                <a:latin typeface="Lato 1 Bold"/>
                <a:ea typeface="Lato 1 Bold"/>
                <a:cs typeface="Lato 1 Bold"/>
                <a:sym typeface="Lato 1 Bold"/>
              </a:rPr>
              <a:t>Appendix </a:t>
            </a:r>
            <a:r>
              <a:rPr lang="en-US" sz="2750">
                <a:solidFill>
                  <a:srgbClr val="110F38"/>
                </a:solidFill>
                <a:latin typeface="Lato 1"/>
                <a:ea typeface="Lato 1"/>
                <a:cs typeface="Lato 1"/>
                <a:sym typeface="Lato 1"/>
              </a:rPr>
              <a:t>to the rules, if you wish to talk informally please contact the election team at su-elections@Leicester.ac.uk.</a:t>
            </a:r>
          </a:p>
          <a:p>
            <a:pPr algn="l">
              <a:lnSpc>
                <a:spcPts val="3850"/>
              </a:lnSpc>
            </a:pPr>
            <a:endParaRPr lang="en-US" sz="2750">
              <a:solidFill>
                <a:srgbClr val="110F38"/>
              </a:solidFill>
              <a:latin typeface="Lato 1"/>
              <a:ea typeface="Lato 1"/>
              <a:cs typeface="Lato 1"/>
              <a:sym typeface="Lato 1"/>
            </a:endParaRPr>
          </a:p>
          <a:p>
            <a:pPr marL="593727" lvl="1" indent="-296864" algn="l">
              <a:lnSpc>
                <a:spcPts val="3850"/>
              </a:lnSpc>
              <a:buFont typeface="Arial"/>
              <a:buChar char="•"/>
            </a:pPr>
            <a:r>
              <a:rPr lang="en-US" sz="2750">
                <a:solidFill>
                  <a:srgbClr val="110F38"/>
                </a:solidFill>
                <a:latin typeface="Lato 1"/>
                <a:ea typeface="Lato 1"/>
                <a:cs typeface="Lato 1"/>
                <a:sym typeface="Lato 1"/>
              </a:rPr>
              <a:t>If you wish to make a</a:t>
            </a:r>
            <a:r>
              <a:rPr lang="en-US" sz="2750" b="1">
                <a:solidFill>
                  <a:srgbClr val="110F38"/>
                </a:solidFill>
                <a:latin typeface="Lato 1 Bold"/>
                <a:ea typeface="Lato 1 Bold"/>
                <a:cs typeface="Lato 1 Bold"/>
                <a:sym typeface="Lato 1 Bold"/>
              </a:rPr>
              <a:t> formal complaint </a:t>
            </a:r>
            <a:r>
              <a:rPr lang="en-US" sz="2750">
                <a:solidFill>
                  <a:srgbClr val="110F38"/>
                </a:solidFill>
                <a:latin typeface="Lato 1"/>
                <a:ea typeface="Lato 1"/>
                <a:cs typeface="Lato 1"/>
                <a:sym typeface="Lato 1"/>
              </a:rPr>
              <a:t>please use the complaint form at: https://www.leicesterunion.com/surveys/electioncomplaintsform/ </a:t>
            </a:r>
          </a:p>
          <a:p>
            <a:pPr algn="l">
              <a:lnSpc>
                <a:spcPts val="3850"/>
              </a:lnSpc>
            </a:pPr>
            <a:endParaRPr lang="en-US" sz="2750">
              <a:solidFill>
                <a:srgbClr val="110F38"/>
              </a:solidFill>
              <a:latin typeface="Lato 1"/>
              <a:ea typeface="Lato 1"/>
              <a:cs typeface="Lato 1"/>
              <a:sym typeface="Lato 1"/>
            </a:endParaRPr>
          </a:p>
          <a:p>
            <a:pPr marL="593727" lvl="1" indent="-296864" algn="l">
              <a:lnSpc>
                <a:spcPts val="3850"/>
              </a:lnSpc>
              <a:buFont typeface="Arial"/>
              <a:buChar char="•"/>
            </a:pPr>
            <a:r>
              <a:rPr lang="en-US" sz="2750">
                <a:solidFill>
                  <a:srgbClr val="110F38"/>
                </a:solidFill>
                <a:latin typeface="Lato 1"/>
                <a:ea typeface="Lato 1"/>
                <a:cs typeface="Lato 1"/>
                <a:sym typeface="Lato 1"/>
              </a:rPr>
              <a:t>Any issue you wish us to consider</a:t>
            </a:r>
            <a:r>
              <a:rPr lang="en-US" sz="2750" b="1">
                <a:solidFill>
                  <a:srgbClr val="110F38"/>
                </a:solidFill>
                <a:latin typeface="Lato 1 Bold"/>
                <a:ea typeface="Lato 1 Bold"/>
                <a:cs typeface="Lato 1 Bold"/>
                <a:sym typeface="Lato 1 Bold"/>
              </a:rPr>
              <a:t> must be submitted prior to 1 hour after the close of voting </a:t>
            </a:r>
            <a:r>
              <a:rPr lang="en-US" sz="2750">
                <a:solidFill>
                  <a:srgbClr val="110F38"/>
                </a:solidFill>
                <a:latin typeface="Lato 1"/>
                <a:ea typeface="Lato 1"/>
                <a:cs typeface="Lato 1"/>
                <a:sym typeface="Lato 1"/>
              </a:rPr>
              <a:t>(before </a:t>
            </a:r>
            <a:r>
              <a:rPr lang="en-US" sz="2750" b="1">
                <a:solidFill>
                  <a:srgbClr val="110F38"/>
                </a:solidFill>
                <a:latin typeface="Lato 1 Bold"/>
                <a:ea typeface="Lato 1 Bold"/>
                <a:cs typeface="Lato 1 Bold"/>
                <a:sym typeface="Lato 1 Bold"/>
              </a:rPr>
              <a:t>3pm 15th October</a:t>
            </a:r>
            <a:r>
              <a:rPr lang="en-US" sz="2750">
                <a:solidFill>
                  <a:srgbClr val="110F38"/>
                </a:solidFill>
                <a:latin typeface="Lato 1"/>
                <a:ea typeface="Lato 1"/>
                <a:cs typeface="Lato 1"/>
                <a:sym typeface="Lato 1"/>
              </a:rPr>
              <a:t>).</a:t>
            </a:r>
          </a:p>
          <a:p>
            <a:pPr algn="l">
              <a:lnSpc>
                <a:spcPts val="3850"/>
              </a:lnSpc>
            </a:pPr>
            <a:endParaRPr lang="en-US" sz="2750">
              <a:solidFill>
                <a:srgbClr val="110F38"/>
              </a:solidFill>
              <a:latin typeface="Lato 1"/>
              <a:ea typeface="Lato 1"/>
              <a:cs typeface="Lato 1"/>
              <a:sym typeface="Lato 1"/>
            </a:endParaRPr>
          </a:p>
          <a:p>
            <a:pPr marL="593727" lvl="1" indent="-296864" algn="l">
              <a:lnSpc>
                <a:spcPts val="3850"/>
              </a:lnSpc>
              <a:buFont typeface="Arial"/>
              <a:buChar char="•"/>
            </a:pPr>
            <a:r>
              <a:rPr lang="en-US" sz="2750">
                <a:solidFill>
                  <a:srgbClr val="110F38"/>
                </a:solidFill>
                <a:latin typeface="Lato 1"/>
                <a:ea typeface="Lato 1"/>
                <a:cs typeface="Lato 1"/>
                <a:sym typeface="Lato 1"/>
              </a:rPr>
              <a:t>Complaints will initially be examined and investigated by the </a:t>
            </a:r>
            <a:r>
              <a:rPr lang="en-US" sz="2750" b="1">
                <a:solidFill>
                  <a:srgbClr val="110F38"/>
                </a:solidFill>
                <a:latin typeface="Lato 1 Bold"/>
                <a:ea typeface="Lato 1 Bold"/>
                <a:cs typeface="Lato 1 Bold"/>
                <a:sym typeface="Lato 1 Bold"/>
              </a:rPr>
              <a:t>Deputy Returning Officer </a:t>
            </a:r>
            <a:r>
              <a:rPr lang="en-US" sz="2750">
                <a:solidFill>
                  <a:srgbClr val="110F38"/>
                </a:solidFill>
                <a:latin typeface="Lato 1"/>
                <a:ea typeface="Lato 1"/>
                <a:cs typeface="Lato 1"/>
                <a:sym typeface="Lato 1"/>
              </a:rPr>
              <a:t>(Kumaran).</a:t>
            </a:r>
          </a:p>
          <a:p>
            <a:pPr algn="l">
              <a:lnSpc>
                <a:spcPts val="3850"/>
              </a:lnSpc>
            </a:pPr>
            <a:endParaRPr lang="en-US" sz="2750">
              <a:solidFill>
                <a:srgbClr val="110F38"/>
              </a:solidFill>
              <a:latin typeface="Lato 1"/>
              <a:ea typeface="Lato 1"/>
              <a:cs typeface="Lato 1"/>
              <a:sym typeface="Lato 1"/>
            </a:endParaRPr>
          </a:p>
          <a:p>
            <a:pPr marL="593727" lvl="1" indent="-296864" algn="l">
              <a:lnSpc>
                <a:spcPts val="3850"/>
              </a:lnSpc>
              <a:buFont typeface="Arial"/>
              <a:buChar char="•"/>
            </a:pPr>
            <a:r>
              <a:rPr lang="en-US" sz="2750" b="1">
                <a:solidFill>
                  <a:srgbClr val="110F38"/>
                </a:solidFill>
                <a:latin typeface="Lato 1 Bold"/>
                <a:ea typeface="Lato 1 Bold"/>
                <a:cs typeface="Lato 1 Bold"/>
                <a:sym typeface="Lato 1 Bold"/>
              </a:rPr>
              <a:t>Independent Returning Officer</a:t>
            </a:r>
            <a:r>
              <a:rPr lang="en-US" sz="2750">
                <a:solidFill>
                  <a:srgbClr val="110F38"/>
                </a:solidFill>
                <a:latin typeface="Lato 1"/>
                <a:ea typeface="Lato 1"/>
                <a:cs typeface="Lato 1"/>
                <a:sym typeface="Lato 1"/>
              </a:rPr>
              <a:t> – Nicky reviews all complaints and has responsibility to ensure that the election is run fairly.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Breaches of Election rules</a:t>
            </a:r>
          </a:p>
        </p:txBody>
      </p:sp>
      <p:sp>
        <p:nvSpPr>
          <p:cNvPr id="3" name="Freeform 3"/>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4" name="Freeform 4"/>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5" name="TextBox 5"/>
          <p:cNvSpPr txBox="1"/>
          <p:nvPr/>
        </p:nvSpPr>
        <p:spPr>
          <a:xfrm>
            <a:off x="1028700" y="3459480"/>
            <a:ext cx="16230600" cy="3301365"/>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110F38"/>
                </a:solidFill>
                <a:latin typeface="Lato 1"/>
                <a:ea typeface="Lato 1"/>
                <a:cs typeface="Lato 1"/>
                <a:sym typeface="Lato 1"/>
              </a:rPr>
              <a:t>It is </a:t>
            </a:r>
            <a:r>
              <a:rPr lang="en-US" sz="3150" b="1">
                <a:solidFill>
                  <a:srgbClr val="110F38"/>
                </a:solidFill>
                <a:latin typeface="Lato 1 Bold"/>
                <a:ea typeface="Lato 1 Bold"/>
                <a:cs typeface="Lato 1 Bold"/>
                <a:sym typeface="Lato 1 Bold"/>
              </a:rPr>
              <a:t>your responsibility</a:t>
            </a:r>
            <a:r>
              <a:rPr lang="en-US" sz="3150">
                <a:solidFill>
                  <a:srgbClr val="110F38"/>
                </a:solidFill>
                <a:latin typeface="Lato 1"/>
                <a:ea typeface="Lato 1"/>
                <a:cs typeface="Lato 1"/>
                <a:sym typeface="Lato 1"/>
              </a:rPr>
              <a:t> to ensure that you don’t breach the election rules.</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Multiple minor breaches or a serious breach can lead to</a:t>
            </a:r>
            <a:r>
              <a:rPr lang="en-US" sz="3150" b="1">
                <a:solidFill>
                  <a:srgbClr val="110F38"/>
                </a:solidFill>
                <a:latin typeface="Lato 1 Bold"/>
                <a:ea typeface="Lato 1 Bold"/>
                <a:cs typeface="Lato 1 Bold"/>
                <a:sym typeface="Lato 1 Bold"/>
              </a:rPr>
              <a:t> exclusion</a:t>
            </a:r>
            <a:r>
              <a:rPr lang="en-US" sz="3150">
                <a:solidFill>
                  <a:srgbClr val="110F38"/>
                </a:solidFill>
                <a:latin typeface="Lato 1"/>
                <a:ea typeface="Lato 1"/>
                <a:cs typeface="Lato 1"/>
                <a:sym typeface="Lato 1"/>
              </a:rPr>
              <a:t> from the elections.</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Only the </a:t>
            </a:r>
            <a:r>
              <a:rPr lang="en-US" sz="3150" b="1">
                <a:solidFill>
                  <a:srgbClr val="110F38"/>
                </a:solidFill>
                <a:latin typeface="Lato 1 Bold"/>
                <a:ea typeface="Lato 1 Bold"/>
                <a:cs typeface="Lato 1 Bold"/>
                <a:sym typeface="Lato 1 Bold"/>
              </a:rPr>
              <a:t>IRO can make this decision</a:t>
            </a:r>
            <a:r>
              <a:rPr lang="en-US" sz="3150">
                <a:solidFill>
                  <a:srgbClr val="110F38"/>
                </a:solidFill>
                <a:latin typeface="Lato 1"/>
                <a:ea typeface="Lato 1"/>
                <a:cs typeface="Lato 1"/>
                <a:sym typeface="Lato 1"/>
              </a:rPr>
              <a:t>, if this situation does occur then the candidate involved would have the </a:t>
            </a:r>
            <a:r>
              <a:rPr lang="en-US" sz="3150" b="1">
                <a:solidFill>
                  <a:srgbClr val="110F38"/>
                </a:solidFill>
                <a:latin typeface="Lato 1 Bold"/>
                <a:ea typeface="Lato 1 Bold"/>
                <a:cs typeface="Lato 1 Bold"/>
                <a:sym typeface="Lato 1 Bold"/>
              </a:rPr>
              <a:t>right of appeal</a:t>
            </a:r>
            <a:r>
              <a:rPr lang="en-US" sz="3150">
                <a:solidFill>
                  <a:srgbClr val="110F38"/>
                </a:solidFill>
                <a:latin typeface="Lato 1"/>
                <a:ea typeface="Lato 1"/>
                <a:cs typeface="Lato 1"/>
                <a:sym typeface="Lato 1"/>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Endorsements</a:t>
            </a:r>
          </a:p>
        </p:txBody>
      </p:sp>
      <p:sp>
        <p:nvSpPr>
          <p:cNvPr id="5" name="TextBox 5"/>
          <p:cNvSpPr txBox="1"/>
          <p:nvPr/>
        </p:nvSpPr>
        <p:spPr>
          <a:xfrm>
            <a:off x="1028700" y="2238046"/>
            <a:ext cx="16230600" cy="6063615"/>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110F38"/>
                </a:solidFill>
                <a:latin typeface="Lato 1"/>
                <a:ea typeface="Lato 1"/>
                <a:cs typeface="Lato 1"/>
                <a:sym typeface="Lato 1"/>
              </a:rPr>
              <a:t>You </a:t>
            </a:r>
            <a:r>
              <a:rPr lang="en-US" sz="3150" b="1">
                <a:solidFill>
                  <a:srgbClr val="110F38"/>
                </a:solidFill>
                <a:latin typeface="Lato 1 Bold"/>
                <a:ea typeface="Lato 1 Bold"/>
                <a:cs typeface="Lato 1 Bold"/>
                <a:sym typeface="Lato 1 Bold"/>
              </a:rPr>
              <a:t>cannot</a:t>
            </a:r>
            <a:r>
              <a:rPr lang="en-US" sz="3150">
                <a:solidFill>
                  <a:srgbClr val="110F38"/>
                </a:solidFill>
                <a:latin typeface="Lato 1"/>
                <a:ea typeface="Lato 1"/>
                <a:cs typeface="Lato 1"/>
                <a:sym typeface="Lato 1"/>
              </a:rPr>
              <a:t> include endorsements on your manifesto!</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Groups should wait for all candidates to be announced and then vote with the committee (preferably members) on who the whole group wants to endorse.</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You can only approach groups once the candidate list and manifestos are released on </a:t>
            </a:r>
            <a:r>
              <a:rPr lang="en-US" sz="3150" b="1">
                <a:solidFill>
                  <a:srgbClr val="110F38"/>
                </a:solidFill>
                <a:latin typeface="Lato 1 Bold"/>
                <a:ea typeface="Lato 1 Bold"/>
                <a:cs typeface="Lato 1 Bold"/>
                <a:sym typeface="Lato 1 Bold"/>
              </a:rPr>
              <a:t>Wednesday 9th October at 9am</a:t>
            </a:r>
            <a:r>
              <a:rPr lang="en-US" sz="3150">
                <a:solidFill>
                  <a:srgbClr val="110F38"/>
                </a:solidFill>
                <a:latin typeface="Lato 1"/>
                <a:ea typeface="Lato 1"/>
                <a:cs typeface="Lato 1"/>
                <a:sym typeface="Lato 1"/>
              </a:rPr>
              <a:t>. You can explain why you would like to be considered and ask if they’d like you to send them information/answer questions. However, this information should be considered at their vote.</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Endorsements cannot be announced publicly until after the campaigning period begins.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STV- Single Transferable Voting</a:t>
            </a:r>
          </a:p>
        </p:txBody>
      </p:sp>
      <p:sp>
        <p:nvSpPr>
          <p:cNvPr id="3" name="Freeform 3"/>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4"/>
            <a:stretch>
              <a:fillRect/>
            </a:stretch>
          </a:blipFill>
        </p:spPr>
      </p:sp>
      <p:sp>
        <p:nvSpPr>
          <p:cNvPr id="4" name="Freeform 4"/>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5"/>
            <a:stretch>
              <a:fillRect/>
            </a:stretch>
          </a:blipFill>
        </p:spPr>
      </p:sp>
      <p:pic>
        <p:nvPicPr>
          <p:cNvPr id="5" name="Picture 5"/>
          <p:cNvPicPr>
            <a:picLocks noChangeAspect="1"/>
          </p:cNvPicPr>
          <p:nvPr>
            <a:videoFile r:link="rId1"/>
          </p:nvPr>
        </p:nvPicPr>
        <p:blipFill>
          <a:blip r:embed="rId6"/>
          <a:stretch>
            <a:fillRect/>
          </a:stretch>
        </p:blipFill>
        <p:spPr>
          <a:xfrm>
            <a:off x="3657600" y="2057400"/>
            <a:ext cx="10972800" cy="61721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grpSp>
        <p:nvGrpSpPr>
          <p:cNvPr id="4" name="Group 4"/>
          <p:cNvGrpSpPr/>
          <p:nvPr/>
        </p:nvGrpSpPr>
        <p:grpSpPr>
          <a:xfrm>
            <a:off x="2827365" y="2188585"/>
            <a:ext cx="12633269" cy="3086100"/>
            <a:chOff x="0" y="0"/>
            <a:chExt cx="3327281" cy="812800"/>
          </a:xfrm>
        </p:grpSpPr>
        <p:sp>
          <p:nvSpPr>
            <p:cNvPr id="5" name="Freeform 5"/>
            <p:cNvSpPr/>
            <p:nvPr/>
          </p:nvSpPr>
          <p:spPr>
            <a:xfrm>
              <a:off x="0" y="0"/>
              <a:ext cx="3327281" cy="812800"/>
            </a:xfrm>
            <a:custGeom>
              <a:avLst/>
              <a:gdLst/>
              <a:ahLst/>
              <a:cxnLst/>
              <a:rect l="l" t="t" r="r" b="b"/>
              <a:pathLst>
                <a:path w="3327281" h="812800">
                  <a:moveTo>
                    <a:pt x="31254" y="0"/>
                  </a:moveTo>
                  <a:lnTo>
                    <a:pt x="3296027" y="0"/>
                  </a:lnTo>
                  <a:cubicBezTo>
                    <a:pt x="3304316" y="0"/>
                    <a:pt x="3312265" y="3293"/>
                    <a:pt x="3318127" y="9154"/>
                  </a:cubicBezTo>
                  <a:cubicBezTo>
                    <a:pt x="3323988" y="15015"/>
                    <a:pt x="3327281" y="22965"/>
                    <a:pt x="3327281" y="31254"/>
                  </a:cubicBezTo>
                  <a:lnTo>
                    <a:pt x="3327281" y="781546"/>
                  </a:lnTo>
                  <a:cubicBezTo>
                    <a:pt x="3327281" y="798807"/>
                    <a:pt x="3313288" y="812800"/>
                    <a:pt x="3296027" y="812800"/>
                  </a:cubicBezTo>
                  <a:lnTo>
                    <a:pt x="31254" y="812800"/>
                  </a:lnTo>
                  <a:cubicBezTo>
                    <a:pt x="13993" y="812800"/>
                    <a:pt x="0" y="798807"/>
                    <a:pt x="0" y="781546"/>
                  </a:cubicBezTo>
                  <a:lnTo>
                    <a:pt x="0" y="31254"/>
                  </a:lnTo>
                  <a:cubicBezTo>
                    <a:pt x="0" y="13993"/>
                    <a:pt x="13993" y="0"/>
                    <a:pt x="31254" y="0"/>
                  </a:cubicBezTo>
                  <a:close/>
                </a:path>
              </a:pathLst>
            </a:custGeom>
            <a:solidFill>
              <a:srgbClr val="F386AE"/>
            </a:solidFill>
          </p:spPr>
        </p:sp>
        <p:sp>
          <p:nvSpPr>
            <p:cNvPr id="6" name="TextBox 6"/>
            <p:cNvSpPr txBox="1"/>
            <p:nvPr/>
          </p:nvSpPr>
          <p:spPr>
            <a:xfrm>
              <a:off x="0" y="-47625"/>
              <a:ext cx="3327281" cy="860425"/>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Deadlines</a:t>
            </a:r>
          </a:p>
        </p:txBody>
      </p:sp>
      <p:grpSp>
        <p:nvGrpSpPr>
          <p:cNvPr id="8" name="Group 8"/>
          <p:cNvGrpSpPr/>
          <p:nvPr/>
        </p:nvGrpSpPr>
        <p:grpSpPr>
          <a:xfrm>
            <a:off x="1028700" y="5418312"/>
            <a:ext cx="7810500" cy="3086100"/>
            <a:chOff x="0" y="0"/>
            <a:chExt cx="2057086" cy="812800"/>
          </a:xfrm>
        </p:grpSpPr>
        <p:sp>
          <p:nvSpPr>
            <p:cNvPr id="9" name="Freeform 9"/>
            <p:cNvSpPr/>
            <p:nvPr/>
          </p:nvSpPr>
          <p:spPr>
            <a:xfrm>
              <a:off x="0" y="0"/>
              <a:ext cx="2057086" cy="812800"/>
            </a:xfrm>
            <a:custGeom>
              <a:avLst/>
              <a:gdLst/>
              <a:ahLst/>
              <a:cxnLst/>
              <a:rect l="l" t="t" r="r" b="b"/>
              <a:pathLst>
                <a:path w="2057086" h="812800">
                  <a:moveTo>
                    <a:pt x="50552" y="0"/>
                  </a:moveTo>
                  <a:lnTo>
                    <a:pt x="2006534" y="0"/>
                  </a:lnTo>
                  <a:cubicBezTo>
                    <a:pt x="2019942" y="0"/>
                    <a:pt x="2032800" y="5326"/>
                    <a:pt x="2042280" y="14806"/>
                  </a:cubicBezTo>
                  <a:cubicBezTo>
                    <a:pt x="2051760" y="24287"/>
                    <a:pt x="2057086" y="37145"/>
                    <a:pt x="2057086" y="50552"/>
                  </a:cubicBezTo>
                  <a:lnTo>
                    <a:pt x="2057086" y="762248"/>
                  </a:lnTo>
                  <a:cubicBezTo>
                    <a:pt x="2057086" y="775655"/>
                    <a:pt x="2051760" y="788513"/>
                    <a:pt x="2042280" y="797994"/>
                  </a:cubicBezTo>
                  <a:cubicBezTo>
                    <a:pt x="2032800" y="807474"/>
                    <a:pt x="2019942" y="812800"/>
                    <a:pt x="2006534" y="812800"/>
                  </a:cubicBezTo>
                  <a:lnTo>
                    <a:pt x="50552" y="812800"/>
                  </a:lnTo>
                  <a:cubicBezTo>
                    <a:pt x="37145" y="812800"/>
                    <a:pt x="24287" y="807474"/>
                    <a:pt x="14806" y="797994"/>
                  </a:cubicBezTo>
                  <a:cubicBezTo>
                    <a:pt x="5326" y="788513"/>
                    <a:pt x="0" y="775655"/>
                    <a:pt x="0" y="762248"/>
                  </a:cubicBezTo>
                  <a:lnTo>
                    <a:pt x="0" y="50552"/>
                  </a:lnTo>
                  <a:cubicBezTo>
                    <a:pt x="0" y="37145"/>
                    <a:pt x="5326" y="24287"/>
                    <a:pt x="14806" y="14806"/>
                  </a:cubicBezTo>
                  <a:cubicBezTo>
                    <a:pt x="24287" y="5326"/>
                    <a:pt x="37145" y="0"/>
                    <a:pt x="50552" y="0"/>
                  </a:cubicBezTo>
                  <a:close/>
                </a:path>
              </a:pathLst>
            </a:custGeom>
            <a:solidFill>
              <a:srgbClr val="F9DE3E"/>
            </a:solidFill>
          </p:spPr>
        </p:sp>
        <p:sp>
          <p:nvSpPr>
            <p:cNvPr id="10" name="TextBox 10"/>
            <p:cNvSpPr txBox="1"/>
            <p:nvPr/>
          </p:nvSpPr>
          <p:spPr>
            <a:xfrm>
              <a:off x="0" y="-47625"/>
              <a:ext cx="2057086" cy="86042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539779" y="5418312"/>
            <a:ext cx="7810500" cy="3086100"/>
            <a:chOff x="0" y="0"/>
            <a:chExt cx="2057086" cy="812800"/>
          </a:xfrm>
        </p:grpSpPr>
        <p:sp>
          <p:nvSpPr>
            <p:cNvPr id="12" name="Freeform 12"/>
            <p:cNvSpPr/>
            <p:nvPr/>
          </p:nvSpPr>
          <p:spPr>
            <a:xfrm>
              <a:off x="0" y="0"/>
              <a:ext cx="2057086" cy="812800"/>
            </a:xfrm>
            <a:custGeom>
              <a:avLst/>
              <a:gdLst/>
              <a:ahLst/>
              <a:cxnLst/>
              <a:rect l="l" t="t" r="r" b="b"/>
              <a:pathLst>
                <a:path w="2057086" h="812800">
                  <a:moveTo>
                    <a:pt x="50552" y="0"/>
                  </a:moveTo>
                  <a:lnTo>
                    <a:pt x="2006534" y="0"/>
                  </a:lnTo>
                  <a:cubicBezTo>
                    <a:pt x="2019942" y="0"/>
                    <a:pt x="2032800" y="5326"/>
                    <a:pt x="2042280" y="14806"/>
                  </a:cubicBezTo>
                  <a:cubicBezTo>
                    <a:pt x="2051760" y="24287"/>
                    <a:pt x="2057086" y="37145"/>
                    <a:pt x="2057086" y="50552"/>
                  </a:cubicBezTo>
                  <a:lnTo>
                    <a:pt x="2057086" y="762248"/>
                  </a:lnTo>
                  <a:cubicBezTo>
                    <a:pt x="2057086" y="775655"/>
                    <a:pt x="2051760" y="788513"/>
                    <a:pt x="2042280" y="797994"/>
                  </a:cubicBezTo>
                  <a:cubicBezTo>
                    <a:pt x="2032800" y="807474"/>
                    <a:pt x="2019942" y="812800"/>
                    <a:pt x="2006534" y="812800"/>
                  </a:cubicBezTo>
                  <a:lnTo>
                    <a:pt x="50552" y="812800"/>
                  </a:lnTo>
                  <a:cubicBezTo>
                    <a:pt x="37145" y="812800"/>
                    <a:pt x="24287" y="807474"/>
                    <a:pt x="14806" y="797994"/>
                  </a:cubicBezTo>
                  <a:cubicBezTo>
                    <a:pt x="5326" y="788513"/>
                    <a:pt x="0" y="775655"/>
                    <a:pt x="0" y="762248"/>
                  </a:cubicBezTo>
                  <a:lnTo>
                    <a:pt x="0" y="50552"/>
                  </a:lnTo>
                  <a:cubicBezTo>
                    <a:pt x="0" y="37145"/>
                    <a:pt x="5326" y="24287"/>
                    <a:pt x="14806" y="14806"/>
                  </a:cubicBezTo>
                  <a:cubicBezTo>
                    <a:pt x="24287" y="5326"/>
                    <a:pt x="37145" y="0"/>
                    <a:pt x="50552" y="0"/>
                  </a:cubicBezTo>
                  <a:close/>
                </a:path>
              </a:pathLst>
            </a:custGeom>
            <a:solidFill>
              <a:srgbClr val="6AC7BD"/>
            </a:solidFill>
          </p:spPr>
        </p:sp>
        <p:sp>
          <p:nvSpPr>
            <p:cNvPr id="13" name="TextBox 13"/>
            <p:cNvSpPr txBox="1"/>
            <p:nvPr/>
          </p:nvSpPr>
          <p:spPr>
            <a:xfrm>
              <a:off x="0" y="-47625"/>
              <a:ext cx="2057086" cy="860425"/>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4842971" y="2373370"/>
            <a:ext cx="8602057" cy="2668905"/>
          </a:xfrm>
          <a:prstGeom prst="rect">
            <a:avLst/>
          </a:prstGeom>
        </p:spPr>
        <p:txBody>
          <a:bodyPr lIns="0" tIns="0" rIns="0" bIns="0" rtlCol="0" anchor="t">
            <a:spAutoFit/>
          </a:bodyPr>
          <a:lstStyle/>
          <a:p>
            <a:pPr algn="ctr">
              <a:lnSpc>
                <a:spcPts val="3570"/>
              </a:lnSpc>
            </a:pPr>
            <a:r>
              <a:rPr lang="en-US" sz="2550" b="1">
                <a:solidFill>
                  <a:srgbClr val="110F38"/>
                </a:solidFill>
                <a:latin typeface="Lato 1 Bold"/>
                <a:ea typeface="Lato 1 Bold"/>
                <a:cs typeface="Lato 1 Bold"/>
                <a:sym typeface="Lato 1 Bold"/>
              </a:rPr>
              <a:t>9am on 8th October to su-elections@leicester.ac.uk</a:t>
            </a:r>
          </a:p>
          <a:p>
            <a:pPr algn="ctr">
              <a:lnSpc>
                <a:spcPts val="3570"/>
              </a:lnSpc>
            </a:pPr>
            <a:r>
              <a:rPr lang="en-US" sz="2550">
                <a:solidFill>
                  <a:srgbClr val="110F38"/>
                </a:solidFill>
                <a:latin typeface="Lato 1"/>
                <a:ea typeface="Lato 1"/>
                <a:cs typeface="Lato 1"/>
                <a:sym typeface="Lato 1"/>
              </a:rPr>
              <a:t>200 words and photo</a:t>
            </a:r>
          </a:p>
          <a:p>
            <a:pPr algn="ctr">
              <a:lnSpc>
                <a:spcPts val="3570"/>
              </a:lnSpc>
            </a:pPr>
            <a:r>
              <a:rPr lang="en-US" sz="2550">
                <a:solidFill>
                  <a:srgbClr val="110F38"/>
                </a:solidFill>
                <a:latin typeface="Lato 1"/>
                <a:ea typeface="Lato 1"/>
                <a:cs typeface="Lato 1"/>
                <a:sym typeface="Lato 1"/>
              </a:rPr>
              <a:t>1 page A4 Manifesto</a:t>
            </a:r>
          </a:p>
          <a:p>
            <a:pPr algn="ctr">
              <a:lnSpc>
                <a:spcPts val="3570"/>
              </a:lnSpc>
            </a:pPr>
            <a:r>
              <a:rPr lang="en-US" sz="2550">
                <a:solidFill>
                  <a:srgbClr val="110F38"/>
                </a:solidFill>
                <a:latin typeface="Lato 1"/>
                <a:ea typeface="Lato 1"/>
                <a:cs typeface="Lato 1"/>
                <a:sym typeface="Lato 1"/>
              </a:rPr>
              <a:t>Campaign team with student IDs</a:t>
            </a:r>
          </a:p>
          <a:p>
            <a:pPr algn="ctr">
              <a:lnSpc>
                <a:spcPts val="3570"/>
              </a:lnSpc>
            </a:pPr>
            <a:r>
              <a:rPr lang="en-US" sz="2550">
                <a:solidFill>
                  <a:srgbClr val="110F38"/>
                </a:solidFill>
                <a:latin typeface="Lato 1"/>
                <a:ea typeface="Lato 1"/>
                <a:cs typeface="Lato 1"/>
                <a:sym typeface="Lato 1"/>
              </a:rPr>
              <a:t>Election Pledge</a:t>
            </a:r>
          </a:p>
          <a:p>
            <a:pPr algn="ctr">
              <a:lnSpc>
                <a:spcPts val="3570"/>
              </a:lnSpc>
            </a:pPr>
            <a:r>
              <a:rPr lang="en-US" sz="2550">
                <a:solidFill>
                  <a:srgbClr val="110F38"/>
                </a:solidFill>
                <a:latin typeface="Lato 1"/>
                <a:ea typeface="Lato 1"/>
                <a:cs typeface="Lato 1"/>
                <a:sym typeface="Lato 1"/>
              </a:rPr>
              <a:t>Ballot Paper Name</a:t>
            </a:r>
          </a:p>
        </p:txBody>
      </p:sp>
      <p:sp>
        <p:nvSpPr>
          <p:cNvPr id="15" name="TextBox 15"/>
          <p:cNvSpPr txBox="1"/>
          <p:nvPr/>
        </p:nvSpPr>
        <p:spPr>
          <a:xfrm>
            <a:off x="1952184" y="6004417"/>
            <a:ext cx="5963533" cy="1856740"/>
          </a:xfrm>
          <a:prstGeom prst="rect">
            <a:avLst/>
          </a:prstGeom>
        </p:spPr>
        <p:txBody>
          <a:bodyPr lIns="0" tIns="0" rIns="0" bIns="0" rtlCol="0" anchor="t">
            <a:spAutoFit/>
          </a:bodyPr>
          <a:lstStyle/>
          <a:p>
            <a:pPr algn="ctr">
              <a:lnSpc>
                <a:spcPts val="3710"/>
              </a:lnSpc>
            </a:pPr>
            <a:r>
              <a:rPr lang="en-US" sz="2650" b="1">
                <a:solidFill>
                  <a:srgbClr val="110F38"/>
                </a:solidFill>
                <a:latin typeface="Lato 1 Bold"/>
                <a:ea typeface="Lato 1 Bold"/>
                <a:cs typeface="Lato 1 Bold"/>
                <a:sym typeface="Lato 1 Bold"/>
              </a:rPr>
              <a:t>Expenses including scanned receipts (as PDFs) via email  to su-elections@le.ac.uk by midday Tuesday 15th October</a:t>
            </a:r>
          </a:p>
        </p:txBody>
      </p:sp>
      <p:sp>
        <p:nvSpPr>
          <p:cNvPr id="16" name="TextBox 16"/>
          <p:cNvSpPr txBox="1"/>
          <p:nvPr/>
        </p:nvSpPr>
        <p:spPr>
          <a:xfrm>
            <a:off x="10463262" y="6237780"/>
            <a:ext cx="5963533" cy="1390015"/>
          </a:xfrm>
          <a:prstGeom prst="rect">
            <a:avLst/>
          </a:prstGeom>
        </p:spPr>
        <p:txBody>
          <a:bodyPr lIns="0" tIns="0" rIns="0" bIns="0" rtlCol="0" anchor="t">
            <a:spAutoFit/>
          </a:bodyPr>
          <a:lstStyle/>
          <a:p>
            <a:pPr algn="ctr">
              <a:lnSpc>
                <a:spcPts val="3710"/>
              </a:lnSpc>
            </a:pPr>
            <a:r>
              <a:rPr lang="en-US" sz="2650" b="1">
                <a:solidFill>
                  <a:srgbClr val="110F38"/>
                </a:solidFill>
                <a:latin typeface="Lato 1 Bold"/>
                <a:ea typeface="Lato 1 Bold"/>
                <a:cs typeface="Lato 1 Bold"/>
                <a:sym typeface="Lato 1 Bold"/>
              </a:rPr>
              <a:t>Submission of Confirmation to Proceed form Tuesday 15th October via email to su-elections@le.ac.uk by 2pm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Rockstar and student nights at the O2</a:t>
            </a:r>
          </a:p>
        </p:txBody>
      </p:sp>
      <p:sp>
        <p:nvSpPr>
          <p:cNvPr id="3" name="Freeform 3"/>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4" name="Freeform 4"/>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5" name="TextBox 5"/>
          <p:cNvSpPr txBox="1"/>
          <p:nvPr/>
        </p:nvSpPr>
        <p:spPr>
          <a:xfrm>
            <a:off x="1028700" y="3183255"/>
            <a:ext cx="16230600" cy="3301365"/>
          </a:xfrm>
          <a:prstGeom prst="rect">
            <a:avLst/>
          </a:prstGeom>
        </p:spPr>
        <p:txBody>
          <a:bodyPr lIns="0" tIns="0" rIns="0" bIns="0" rtlCol="0" anchor="t">
            <a:spAutoFit/>
          </a:bodyPr>
          <a:lstStyle/>
          <a:p>
            <a:pPr algn="l">
              <a:lnSpc>
                <a:spcPts val="4409"/>
              </a:lnSpc>
              <a:spcBef>
                <a:spcPct val="0"/>
              </a:spcBef>
            </a:pPr>
            <a:r>
              <a:rPr lang="en-US" sz="3150" b="1">
                <a:solidFill>
                  <a:srgbClr val="110F38"/>
                </a:solidFill>
                <a:latin typeface="Lato 2 Bold"/>
                <a:ea typeface="Lato 2 Bold"/>
                <a:cs typeface="Lato 2 Bold"/>
                <a:sym typeface="Lato 2 Bold"/>
              </a:rPr>
              <a:t>Social media: -</a:t>
            </a:r>
          </a:p>
          <a:p>
            <a:pPr marL="680085" lvl="1" indent="-340042" algn="l">
              <a:lnSpc>
                <a:spcPts val="4409"/>
              </a:lnSpc>
              <a:buFont typeface="Arial"/>
              <a:buChar char="•"/>
            </a:pPr>
            <a:r>
              <a:rPr lang="en-US" sz="3150">
                <a:solidFill>
                  <a:srgbClr val="110F38"/>
                </a:solidFill>
                <a:latin typeface="Lato 2"/>
                <a:ea typeface="Lato 2"/>
                <a:cs typeface="Lato 2"/>
                <a:sym typeface="Lato 2"/>
              </a:rPr>
              <a:t>Rockstar will re-share any social media posts that we are tagged in, and will facilitate requests from any candidates. However we reserve the right to only share a reasonable number of times for each candidate.</a:t>
            </a:r>
          </a:p>
          <a:p>
            <a:pPr algn="l">
              <a:lnSpc>
                <a:spcPts val="4409"/>
              </a:lnSpc>
            </a:pPr>
            <a:endParaRPr lang="en-US" sz="3150">
              <a:solidFill>
                <a:srgbClr val="110F38"/>
              </a:solidFill>
              <a:latin typeface="Lato 2"/>
              <a:ea typeface="Lato 2"/>
              <a:cs typeface="Lato 2"/>
              <a:sym typeface="Lato 2"/>
            </a:endParaRPr>
          </a:p>
          <a:p>
            <a:pPr marL="680085" lvl="1" indent="-340042" algn="l">
              <a:lnSpc>
                <a:spcPts val="4409"/>
              </a:lnSpc>
              <a:spcBef>
                <a:spcPct val="0"/>
              </a:spcBef>
              <a:buFont typeface="Arial"/>
              <a:buChar char="•"/>
            </a:pPr>
            <a:r>
              <a:rPr lang="en-US" sz="3150">
                <a:solidFill>
                  <a:srgbClr val="110F38"/>
                </a:solidFill>
                <a:latin typeface="Lato 2"/>
                <a:ea typeface="Lato 2"/>
                <a:cs typeface="Lato 2"/>
                <a:sym typeface="Lato 2"/>
              </a:rPr>
              <a:t>Rockstar will not create any posts to share, we will only re-share as stated above.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Introduction to Elections team</a:t>
            </a:r>
          </a:p>
        </p:txBody>
      </p:sp>
      <p:sp>
        <p:nvSpPr>
          <p:cNvPr id="5" name="TextBox 5"/>
          <p:cNvSpPr txBox="1"/>
          <p:nvPr/>
        </p:nvSpPr>
        <p:spPr>
          <a:xfrm>
            <a:off x="1028700" y="4087658"/>
            <a:ext cx="16230600" cy="1349683"/>
          </a:xfrm>
          <a:prstGeom prst="rect">
            <a:avLst/>
          </a:prstGeom>
        </p:spPr>
        <p:txBody>
          <a:bodyPr lIns="0" tIns="0" rIns="0" bIns="0" rtlCol="0" anchor="t">
            <a:spAutoFit/>
          </a:bodyPr>
          <a:lstStyle/>
          <a:p>
            <a:pPr algn="ctr">
              <a:lnSpc>
                <a:spcPts val="5408"/>
              </a:lnSpc>
            </a:pPr>
            <a:r>
              <a:rPr lang="en-US" sz="3862" b="1">
                <a:solidFill>
                  <a:srgbClr val="110F38"/>
                </a:solidFill>
                <a:latin typeface="Lato 1 Bold"/>
                <a:ea typeface="Lato 1 Bold"/>
                <a:cs typeface="Lato 1 Bold"/>
                <a:sym typeface="Lato 1 Bold"/>
              </a:rPr>
              <a:t>Ian Bruce</a:t>
            </a:r>
            <a:r>
              <a:rPr lang="en-US" sz="3862">
                <a:solidFill>
                  <a:srgbClr val="110F38"/>
                </a:solidFill>
                <a:latin typeface="Lato 1"/>
                <a:ea typeface="Lato 1"/>
                <a:cs typeface="Lato 1"/>
                <a:sym typeface="Lato 1"/>
              </a:rPr>
              <a:t> (he/him)- Support and Representation Manager</a:t>
            </a:r>
          </a:p>
          <a:p>
            <a:pPr algn="ctr">
              <a:lnSpc>
                <a:spcPts val="5408"/>
              </a:lnSpc>
            </a:pPr>
            <a:r>
              <a:rPr lang="en-US" sz="3862" b="1">
                <a:solidFill>
                  <a:srgbClr val="110F38"/>
                </a:solidFill>
                <a:latin typeface="Lato 1 Bold"/>
                <a:ea typeface="Lato 1 Bold"/>
                <a:cs typeface="Lato 1 Bold"/>
                <a:sym typeface="Lato 1 Bold"/>
              </a:rPr>
              <a:t>Amelia Jones</a:t>
            </a:r>
            <a:r>
              <a:rPr lang="en-US" sz="3862">
                <a:solidFill>
                  <a:srgbClr val="110F38"/>
                </a:solidFill>
                <a:latin typeface="Lato 1"/>
                <a:ea typeface="Lato 1"/>
                <a:cs typeface="Lato 1"/>
                <a:sym typeface="Lato 1"/>
              </a:rPr>
              <a:t> (she/her)- Campaigns and Democracy Coordinator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Rockstar and student nights at the O2</a:t>
            </a:r>
          </a:p>
        </p:txBody>
      </p:sp>
      <p:sp>
        <p:nvSpPr>
          <p:cNvPr id="5" name="TextBox 5"/>
          <p:cNvSpPr txBox="1"/>
          <p:nvPr/>
        </p:nvSpPr>
        <p:spPr>
          <a:xfrm>
            <a:off x="1028700" y="1901192"/>
            <a:ext cx="16230600" cy="6849745"/>
          </a:xfrm>
          <a:prstGeom prst="rect">
            <a:avLst/>
          </a:prstGeom>
        </p:spPr>
        <p:txBody>
          <a:bodyPr lIns="0" tIns="0" rIns="0" bIns="0" rtlCol="0" anchor="t">
            <a:spAutoFit/>
          </a:bodyPr>
          <a:lstStyle/>
          <a:p>
            <a:pPr algn="l">
              <a:lnSpc>
                <a:spcPts val="3850"/>
              </a:lnSpc>
              <a:spcBef>
                <a:spcPct val="0"/>
              </a:spcBef>
            </a:pPr>
            <a:r>
              <a:rPr lang="en-US" sz="2750">
                <a:solidFill>
                  <a:srgbClr val="110F38"/>
                </a:solidFill>
                <a:latin typeface="Lato 2"/>
                <a:ea typeface="Lato 2"/>
                <a:cs typeface="Lato 2"/>
                <a:sym typeface="Lato 2"/>
              </a:rPr>
              <a:t>Nights out: -</a:t>
            </a:r>
          </a:p>
          <a:p>
            <a:pPr marL="593727" lvl="1" indent="-296864" algn="l">
              <a:lnSpc>
                <a:spcPts val="3850"/>
              </a:lnSpc>
              <a:buFont typeface="Arial"/>
              <a:buChar char="•"/>
            </a:pPr>
            <a:r>
              <a:rPr lang="en-US" sz="2750" b="1">
                <a:solidFill>
                  <a:srgbClr val="110F38"/>
                </a:solidFill>
                <a:latin typeface="Lato 2 Bold"/>
                <a:ea typeface="Lato 2 Bold"/>
                <a:cs typeface="Lato 2 Bold"/>
                <a:sym typeface="Lato 2 Bold"/>
              </a:rPr>
              <a:t>Campaigning t-shirts/clothing is more than welcome to be worn</a:t>
            </a:r>
            <a:r>
              <a:rPr lang="en-US" sz="2750">
                <a:solidFill>
                  <a:srgbClr val="110F38"/>
                </a:solidFill>
                <a:latin typeface="Lato 2"/>
                <a:ea typeface="Lato 2"/>
                <a:cs typeface="Lato 2"/>
                <a:sym typeface="Lato 2"/>
              </a:rPr>
              <a:t> in the venue during our club nights.</a:t>
            </a:r>
          </a:p>
          <a:p>
            <a:pPr marL="593727" lvl="1" indent="-296864" algn="l">
              <a:lnSpc>
                <a:spcPts val="3850"/>
              </a:lnSpc>
              <a:buFont typeface="Arial"/>
              <a:buChar char="•"/>
            </a:pPr>
            <a:r>
              <a:rPr lang="en-US" sz="2750">
                <a:solidFill>
                  <a:srgbClr val="110F38"/>
                </a:solidFill>
                <a:latin typeface="Lato 2"/>
                <a:ea typeface="Lato 2"/>
                <a:cs typeface="Lato 2"/>
                <a:sym typeface="Lato 2"/>
              </a:rPr>
              <a:t>Candidates entering the venue for our club nights will be subject to the same rules as all customers, so restrictions of note would be: -</a:t>
            </a:r>
          </a:p>
          <a:p>
            <a:pPr marL="1187454" lvl="2" indent="-395818" algn="l">
              <a:lnSpc>
                <a:spcPts val="3850"/>
              </a:lnSpc>
              <a:buFont typeface="Arial"/>
              <a:buChar char="⚬"/>
            </a:pPr>
            <a:r>
              <a:rPr lang="en-US" sz="2750" b="1">
                <a:solidFill>
                  <a:srgbClr val="110F38"/>
                </a:solidFill>
                <a:latin typeface="Lato 2 Bold"/>
                <a:ea typeface="Lato 2 Bold"/>
                <a:cs typeface="Lato 2 Bold"/>
                <a:sym typeface="Lato 2 Bold"/>
              </a:rPr>
              <a:t>No food or drink</a:t>
            </a:r>
            <a:r>
              <a:rPr lang="en-US" sz="2750">
                <a:solidFill>
                  <a:srgbClr val="110F38"/>
                </a:solidFill>
                <a:latin typeface="Lato 2"/>
                <a:ea typeface="Lato 2"/>
                <a:cs typeface="Lato 2"/>
                <a:sym typeface="Lato 2"/>
              </a:rPr>
              <a:t> can be brought into the venue, to consume or give away.</a:t>
            </a:r>
          </a:p>
          <a:p>
            <a:pPr marL="1187454" lvl="2" indent="-395818" algn="l">
              <a:lnSpc>
                <a:spcPts val="3850"/>
              </a:lnSpc>
              <a:buFont typeface="Arial"/>
              <a:buChar char="⚬"/>
            </a:pPr>
            <a:r>
              <a:rPr lang="en-US" sz="2750" b="1">
                <a:solidFill>
                  <a:srgbClr val="110F38"/>
                </a:solidFill>
                <a:latin typeface="Lato 2 Bold"/>
                <a:ea typeface="Lato 2 Bold"/>
                <a:cs typeface="Lato 2 Bold"/>
                <a:sym typeface="Lato 2 Bold"/>
              </a:rPr>
              <a:t>No items that would be seen as potentially dangerous</a:t>
            </a:r>
            <a:r>
              <a:rPr lang="en-US" sz="2750">
                <a:solidFill>
                  <a:srgbClr val="110F38"/>
                </a:solidFill>
                <a:latin typeface="Lato 2"/>
                <a:ea typeface="Lato 2"/>
                <a:cs typeface="Lato 2"/>
                <a:sym typeface="Lato 2"/>
              </a:rPr>
              <a:t> can be brought into the venue. Items that may be seen as dangerous could include placards, depending on what materials they are made from.  </a:t>
            </a:r>
          </a:p>
          <a:p>
            <a:pPr marL="1187454" lvl="2" indent="-395818" algn="l">
              <a:lnSpc>
                <a:spcPts val="3850"/>
              </a:lnSpc>
              <a:buFont typeface="Arial"/>
              <a:buChar char="⚬"/>
            </a:pPr>
            <a:r>
              <a:rPr lang="en-US" sz="2750">
                <a:solidFill>
                  <a:srgbClr val="110F38"/>
                </a:solidFill>
                <a:latin typeface="Lato 2"/>
                <a:ea typeface="Lato 2"/>
                <a:cs typeface="Lato 2"/>
                <a:sym typeface="Lato 2"/>
              </a:rPr>
              <a:t>Candidates will </a:t>
            </a:r>
            <a:r>
              <a:rPr lang="en-US" sz="2750" b="1">
                <a:solidFill>
                  <a:srgbClr val="110F38"/>
                </a:solidFill>
                <a:latin typeface="Lato 2 Bold"/>
                <a:ea typeface="Lato 2 Bold"/>
                <a:cs typeface="Lato 2 Bold"/>
                <a:sym typeface="Lato 2 Bold"/>
              </a:rPr>
              <a:t>not be allowed on stage</a:t>
            </a:r>
            <a:r>
              <a:rPr lang="en-US" sz="2750">
                <a:solidFill>
                  <a:srgbClr val="110F38"/>
                </a:solidFill>
                <a:latin typeface="Lato 2"/>
                <a:ea typeface="Lato 2"/>
                <a:cs typeface="Lato 2"/>
                <a:sym typeface="Lato 2"/>
              </a:rPr>
              <a:t> in the venue during our club nights. </a:t>
            </a:r>
          </a:p>
          <a:p>
            <a:pPr marL="1187454" lvl="2" indent="-395818" algn="l">
              <a:lnSpc>
                <a:spcPts val="3850"/>
              </a:lnSpc>
              <a:spcBef>
                <a:spcPct val="0"/>
              </a:spcBef>
              <a:buFont typeface="Arial"/>
              <a:buChar char="⚬"/>
            </a:pPr>
            <a:r>
              <a:rPr lang="en-US" sz="2750">
                <a:solidFill>
                  <a:srgbClr val="110F38"/>
                </a:solidFill>
                <a:latin typeface="Lato 2"/>
                <a:ea typeface="Lato 2"/>
                <a:cs typeface="Lato 2"/>
                <a:sym typeface="Lato 2"/>
              </a:rPr>
              <a:t>Candidates can </a:t>
            </a:r>
            <a:r>
              <a:rPr lang="en-US" sz="2750" b="1">
                <a:solidFill>
                  <a:srgbClr val="110F38"/>
                </a:solidFill>
                <a:latin typeface="Lato 2 Bold"/>
                <a:ea typeface="Lato 2 Bold"/>
                <a:cs typeface="Lato 2 Bold"/>
                <a:sym typeface="Lato 2 Bold"/>
              </a:rPr>
              <a:t>request shout out's from the DJ</a:t>
            </a:r>
            <a:r>
              <a:rPr lang="en-US" sz="2750">
                <a:solidFill>
                  <a:srgbClr val="110F38"/>
                </a:solidFill>
                <a:latin typeface="Lato 2"/>
                <a:ea typeface="Lato 2"/>
                <a:cs typeface="Lato 2"/>
                <a:sym typeface="Lato 2"/>
              </a:rPr>
              <a:t>, however this will be limited to </a:t>
            </a:r>
            <a:r>
              <a:rPr lang="en-US" sz="2750" b="1">
                <a:solidFill>
                  <a:srgbClr val="110F38"/>
                </a:solidFill>
                <a:latin typeface="Lato 2 Bold"/>
                <a:ea typeface="Lato 2 Bold"/>
                <a:cs typeface="Lato 2 Bold"/>
                <a:sym typeface="Lato 2 Bold"/>
              </a:rPr>
              <a:t>one per candidate</a:t>
            </a:r>
            <a:r>
              <a:rPr lang="en-US" sz="2750">
                <a:solidFill>
                  <a:srgbClr val="110F38"/>
                </a:solidFill>
                <a:latin typeface="Lato 2"/>
                <a:ea typeface="Lato 2"/>
                <a:cs typeface="Lato 2"/>
                <a:sym typeface="Lato 2"/>
              </a:rPr>
              <a:t> and </a:t>
            </a:r>
            <a:r>
              <a:rPr lang="en-US" sz="2750" b="1">
                <a:solidFill>
                  <a:srgbClr val="110F38"/>
                </a:solidFill>
                <a:latin typeface="Lato 2 Bold"/>
                <a:ea typeface="Lato 2 Bold"/>
                <a:cs typeface="Lato 2 Bold"/>
                <a:sym typeface="Lato 2 Bold"/>
              </a:rPr>
              <a:t>requests should be sent via Instagram DM to the Rockstar Promotions account</a:t>
            </a:r>
            <a:r>
              <a:rPr lang="en-US" sz="2750">
                <a:solidFill>
                  <a:srgbClr val="110F38"/>
                </a:solidFill>
                <a:latin typeface="Lato 2"/>
                <a:ea typeface="Lato 2"/>
                <a:cs typeface="Lato 2"/>
                <a:sym typeface="Lato 2"/>
              </a:rPr>
              <a:t>. </a:t>
            </a:r>
          </a:p>
          <a:p>
            <a:pPr algn="l">
              <a:lnSpc>
                <a:spcPts val="3850"/>
              </a:lnSpc>
              <a:spcBef>
                <a:spcPct val="0"/>
              </a:spcBef>
            </a:pPr>
            <a:r>
              <a:rPr lang="en-US" sz="2750">
                <a:solidFill>
                  <a:srgbClr val="110F38"/>
                </a:solidFill>
                <a:latin typeface="Lato 2"/>
                <a:ea typeface="Lato 2"/>
                <a:cs typeface="Lato 2"/>
                <a:sym typeface="Lato 2"/>
              </a:rPr>
              <a:t>Other requests: -</a:t>
            </a:r>
          </a:p>
          <a:p>
            <a:pPr algn="l">
              <a:lnSpc>
                <a:spcPts val="3850"/>
              </a:lnSpc>
              <a:spcBef>
                <a:spcPct val="0"/>
              </a:spcBef>
            </a:pPr>
            <a:r>
              <a:rPr lang="en-US" sz="2750">
                <a:solidFill>
                  <a:srgbClr val="110F38"/>
                </a:solidFill>
                <a:latin typeface="Lato 2"/>
                <a:ea typeface="Lato 2"/>
                <a:cs typeface="Lato 2"/>
                <a:sym typeface="Lato 2"/>
              </a:rPr>
              <a:t>Any other election related requests should be emailed to mail@rockstarpromotions.co.uk.</a:t>
            </a:r>
          </a:p>
          <a:p>
            <a:pPr algn="l">
              <a:lnSpc>
                <a:spcPts val="4409"/>
              </a:lnSpc>
              <a:spcBef>
                <a:spcPct val="0"/>
              </a:spcBef>
            </a:pPr>
            <a:endParaRPr lang="en-US" sz="2750">
              <a:solidFill>
                <a:srgbClr val="110F38"/>
              </a:solidFill>
              <a:latin typeface="Lato 2"/>
              <a:ea typeface="Lato 2"/>
              <a:cs typeface="Lato 2"/>
              <a:sym typeface="Lato 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3"/>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4"/>
            <a:stretch>
              <a:fillRect/>
            </a:stretch>
          </a:blipFill>
        </p:spPr>
      </p:sp>
      <p:sp>
        <p:nvSpPr>
          <p:cNvPr id="4" name="TextBox 4"/>
          <p:cNvSpPr txBox="1"/>
          <p:nvPr/>
        </p:nvSpPr>
        <p:spPr>
          <a:xfrm>
            <a:off x="1028700" y="904875"/>
            <a:ext cx="1432676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Your wellbeing</a:t>
            </a:r>
          </a:p>
        </p:txBody>
      </p:sp>
      <p:sp>
        <p:nvSpPr>
          <p:cNvPr id="5" name="TextBox 5"/>
          <p:cNvSpPr txBox="1"/>
          <p:nvPr/>
        </p:nvSpPr>
        <p:spPr>
          <a:xfrm>
            <a:off x="1028700" y="2166784"/>
            <a:ext cx="16230600" cy="4705658"/>
          </a:xfrm>
          <a:prstGeom prst="rect">
            <a:avLst/>
          </a:prstGeom>
        </p:spPr>
        <p:txBody>
          <a:bodyPr lIns="0" tIns="0" rIns="0" bIns="0" rtlCol="0" anchor="t">
            <a:spAutoFit/>
          </a:bodyPr>
          <a:lstStyle/>
          <a:p>
            <a:pPr marL="726046" lvl="1" indent="-363023" algn="l">
              <a:lnSpc>
                <a:spcPts val="4708"/>
              </a:lnSpc>
              <a:buFont typeface="Arial"/>
              <a:buChar char="•"/>
            </a:pPr>
            <a:r>
              <a:rPr lang="en-US" sz="3362">
                <a:solidFill>
                  <a:srgbClr val="110F38"/>
                </a:solidFill>
                <a:latin typeface="Lato 1"/>
                <a:ea typeface="Lato 1"/>
                <a:cs typeface="Lato 1"/>
                <a:sym typeface="Lato 1"/>
              </a:rPr>
              <a:t>Make sure to look after yourself!</a:t>
            </a:r>
          </a:p>
          <a:p>
            <a:pPr marL="726046" lvl="1" indent="-363023" algn="l">
              <a:lnSpc>
                <a:spcPts val="4708"/>
              </a:lnSpc>
              <a:buFont typeface="Arial"/>
              <a:buChar char="•"/>
            </a:pPr>
            <a:r>
              <a:rPr lang="en-US" sz="3362">
                <a:solidFill>
                  <a:srgbClr val="110F38"/>
                </a:solidFill>
                <a:latin typeface="Lato 1"/>
                <a:ea typeface="Lato 1"/>
                <a:cs typeface="Lato 1"/>
                <a:sym typeface="Lato 1"/>
              </a:rPr>
              <a:t>Sleep and eat: wellbeing comes first</a:t>
            </a:r>
          </a:p>
          <a:p>
            <a:pPr marL="726046" lvl="1" indent="-363023" algn="l">
              <a:lnSpc>
                <a:spcPts val="4708"/>
              </a:lnSpc>
              <a:buFont typeface="Arial"/>
              <a:buChar char="•"/>
            </a:pPr>
            <a:r>
              <a:rPr lang="en-US" sz="3362">
                <a:solidFill>
                  <a:srgbClr val="110F38"/>
                </a:solidFill>
                <a:latin typeface="Lato 1"/>
                <a:ea typeface="Lato 1"/>
                <a:cs typeface="Lato 1"/>
                <a:sym typeface="Lato 1"/>
              </a:rPr>
              <a:t>Regular communication from Elections Team</a:t>
            </a:r>
          </a:p>
          <a:p>
            <a:pPr marL="726046" lvl="1" indent="-363023" algn="l">
              <a:lnSpc>
                <a:spcPts val="4708"/>
              </a:lnSpc>
              <a:buFont typeface="Arial"/>
              <a:buChar char="•"/>
            </a:pPr>
            <a:r>
              <a:rPr lang="en-US" sz="3362">
                <a:solidFill>
                  <a:srgbClr val="110F38"/>
                </a:solidFill>
                <a:latin typeface="Lato 1"/>
                <a:ea typeface="Lato 1"/>
                <a:cs typeface="Lato 1"/>
                <a:sym typeface="Lato 1"/>
              </a:rPr>
              <a:t>Support from Union’s Advice Service (</a:t>
            </a:r>
            <a:r>
              <a:rPr lang="en-US" sz="3362" u="sng">
                <a:solidFill>
                  <a:srgbClr val="110F38"/>
                </a:solidFill>
                <a:latin typeface="Lato 1"/>
                <a:ea typeface="Lato 1"/>
                <a:cs typeface="Lato 1"/>
                <a:sym typeface="Lato 1"/>
                <a:hlinkClick r:id="rId5" tooltip="mailto:advice@le.ac.uk"/>
              </a:rPr>
              <a:t>advice@le.ac.uk</a:t>
            </a:r>
            <a:r>
              <a:rPr lang="en-US" sz="3362">
                <a:solidFill>
                  <a:srgbClr val="110F38"/>
                </a:solidFill>
                <a:latin typeface="Lato 1"/>
                <a:ea typeface="Lato 1"/>
                <a:cs typeface="Lato 1"/>
                <a:sym typeface="Lato 1"/>
              </a:rPr>
              <a:t>), remember to include “Election Support Request” within the subject or visit the Advice Reception between </a:t>
            </a:r>
            <a:r>
              <a:rPr lang="en-US" sz="3362" b="1">
                <a:solidFill>
                  <a:srgbClr val="110F38"/>
                </a:solidFill>
                <a:latin typeface="Lato 1 Bold"/>
                <a:ea typeface="Lato 1 Bold"/>
                <a:cs typeface="Lato 1 Bold"/>
                <a:sym typeface="Lato 1 Bold"/>
              </a:rPr>
              <a:t>11.00am and 3.00pm</a:t>
            </a:r>
            <a:r>
              <a:rPr lang="en-US" sz="3362">
                <a:solidFill>
                  <a:srgbClr val="110F38"/>
                </a:solidFill>
                <a:latin typeface="Lato 1"/>
                <a:ea typeface="Lato 1"/>
                <a:cs typeface="Lato 1"/>
                <a:sym typeface="Lato 1"/>
              </a:rPr>
              <a:t> each day.</a:t>
            </a:r>
          </a:p>
          <a:p>
            <a:pPr marL="726046" lvl="1" indent="-363023" algn="l">
              <a:lnSpc>
                <a:spcPts val="4708"/>
              </a:lnSpc>
              <a:buFont typeface="Arial"/>
              <a:buChar char="•"/>
            </a:pPr>
            <a:r>
              <a:rPr lang="en-US" sz="3362">
                <a:solidFill>
                  <a:srgbClr val="110F38"/>
                </a:solidFill>
                <a:latin typeface="Lato 1"/>
                <a:ea typeface="Lato 1"/>
                <a:cs typeface="Lato 1"/>
                <a:sym typeface="Lato 1"/>
              </a:rPr>
              <a:t>On request a letter for your Department saying that you are running, when the campaigning period is and what been a candidate entails.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3332478"/>
            <a:ext cx="16230600" cy="3615363"/>
          </a:xfrm>
          <a:prstGeom prst="rect">
            <a:avLst/>
          </a:prstGeom>
        </p:spPr>
        <p:txBody>
          <a:bodyPr lIns="0" tIns="0" rIns="0" bIns="0" rtlCol="0" anchor="t">
            <a:spAutoFit/>
          </a:bodyPr>
          <a:lstStyle/>
          <a:p>
            <a:pPr algn="ctr">
              <a:lnSpc>
                <a:spcPts val="5968"/>
              </a:lnSpc>
            </a:pPr>
            <a:r>
              <a:rPr lang="en-US" sz="4262">
                <a:solidFill>
                  <a:srgbClr val="110F38"/>
                </a:solidFill>
                <a:latin typeface="Lato 1"/>
                <a:ea typeface="Lato 1"/>
                <a:cs typeface="Lato 1"/>
                <a:sym typeface="Lato 1"/>
              </a:rPr>
              <a:t>If you receive any unsoliciated emails asking you to sign a pledge during your campaign, we recommend that you get in touch with the Election Team, we will be able to provide relevant advice and guidance.</a:t>
            </a:r>
          </a:p>
          <a:p>
            <a:pPr algn="ctr">
              <a:lnSpc>
                <a:spcPts val="4988"/>
              </a:lnSpc>
            </a:pPr>
            <a:endParaRPr lang="en-US" sz="4262">
              <a:solidFill>
                <a:srgbClr val="110F38"/>
              </a:solidFill>
              <a:latin typeface="Lato 1"/>
              <a:ea typeface="Lato 1"/>
              <a:cs typeface="Lato 1"/>
              <a:sym typeface="Lato 1"/>
            </a:endParaRPr>
          </a:p>
        </p:txBody>
      </p:sp>
      <p:sp>
        <p:nvSpPr>
          <p:cNvPr id="5" name="TextBox 5"/>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External Organisations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878" b="-17878"/>
            </a:stretch>
          </a:blipFill>
        </p:spPr>
      </p:sp>
      <p:sp>
        <p:nvSpPr>
          <p:cNvPr id="3" name="Freeform 3"/>
          <p:cNvSpPr/>
          <p:nvPr/>
        </p:nvSpPr>
        <p:spPr>
          <a:xfrm>
            <a:off x="13689907" y="8030103"/>
            <a:ext cx="4598093" cy="2256897"/>
          </a:xfrm>
          <a:custGeom>
            <a:avLst/>
            <a:gdLst/>
            <a:ahLst/>
            <a:cxnLst/>
            <a:rect l="l" t="t" r="r" b="b"/>
            <a:pathLst>
              <a:path w="4598093" h="2256897">
                <a:moveTo>
                  <a:pt x="0" y="0"/>
                </a:moveTo>
                <a:lnTo>
                  <a:pt x="4598093" y="0"/>
                </a:lnTo>
                <a:lnTo>
                  <a:pt x="4598093" y="2256897"/>
                </a:lnTo>
                <a:lnTo>
                  <a:pt x="0" y="2256897"/>
                </a:lnTo>
                <a:lnTo>
                  <a:pt x="0" y="0"/>
                </a:lnTo>
                <a:close/>
              </a:path>
            </a:pathLst>
          </a:custGeom>
          <a:blipFill>
            <a:blip r:embed="rId3"/>
            <a:stretch>
              <a:fillRect l="-1128" r="-1128"/>
            </a:stretch>
          </a:blipFill>
        </p:spPr>
      </p:sp>
      <p:sp>
        <p:nvSpPr>
          <p:cNvPr id="4" name="TextBox 4"/>
          <p:cNvSpPr txBox="1"/>
          <p:nvPr/>
        </p:nvSpPr>
        <p:spPr>
          <a:xfrm>
            <a:off x="1028700" y="3227132"/>
            <a:ext cx="16230600" cy="3623186"/>
          </a:xfrm>
          <a:prstGeom prst="rect">
            <a:avLst/>
          </a:prstGeom>
        </p:spPr>
        <p:txBody>
          <a:bodyPr lIns="0" tIns="0" rIns="0" bIns="0" rtlCol="0" anchor="t">
            <a:spAutoFit/>
          </a:bodyPr>
          <a:lstStyle/>
          <a:p>
            <a:pPr algn="l">
              <a:lnSpc>
                <a:spcPts val="14496"/>
              </a:lnSpc>
            </a:pPr>
            <a:r>
              <a:rPr lang="en-US" sz="10354">
                <a:solidFill>
                  <a:srgbClr val="110F38"/>
                </a:solidFill>
                <a:latin typeface="Mont 1"/>
                <a:ea typeface="Mont 1"/>
                <a:cs typeface="Mont 1"/>
                <a:sym typeface="Mont 1"/>
              </a:rPr>
              <a:t>What is it like to be an Officer?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Being a Part-Time Officer</a:t>
            </a:r>
          </a:p>
        </p:txBody>
      </p:sp>
      <p:sp>
        <p:nvSpPr>
          <p:cNvPr id="5" name="TextBox 5"/>
          <p:cNvSpPr txBox="1"/>
          <p:nvPr/>
        </p:nvSpPr>
        <p:spPr>
          <a:xfrm>
            <a:off x="1028700" y="2354580"/>
            <a:ext cx="16230600" cy="5511165"/>
          </a:xfrm>
          <a:prstGeom prst="rect">
            <a:avLst/>
          </a:prstGeom>
        </p:spPr>
        <p:txBody>
          <a:bodyPr lIns="0" tIns="0" rIns="0" bIns="0" rtlCol="0" anchor="t">
            <a:spAutoFit/>
          </a:bodyPr>
          <a:lstStyle/>
          <a:p>
            <a:pPr marL="680085" lvl="1" indent="-340042" algn="l">
              <a:lnSpc>
                <a:spcPts val="4409"/>
              </a:lnSpc>
              <a:buFont typeface="Arial"/>
              <a:buChar char="•"/>
            </a:pPr>
            <a:r>
              <a:rPr lang="en-US" sz="3150" b="1">
                <a:solidFill>
                  <a:srgbClr val="110F38"/>
                </a:solidFill>
                <a:latin typeface="Lato 2 Bold"/>
                <a:ea typeface="Lato 2 Bold"/>
                <a:cs typeface="Lato 2 Bold"/>
                <a:sym typeface="Lato 2 Bold"/>
              </a:rPr>
              <a:t>Balancing your studies </a:t>
            </a:r>
            <a:r>
              <a:rPr lang="en-US" sz="3150">
                <a:solidFill>
                  <a:srgbClr val="110F38"/>
                </a:solidFill>
                <a:latin typeface="Lato 2"/>
                <a:ea typeface="Lato 2"/>
                <a:cs typeface="Lato 2"/>
                <a:sym typeface="Lato 2"/>
              </a:rPr>
              <a:t>and other commitments with the role is key.</a:t>
            </a:r>
          </a:p>
          <a:p>
            <a:pPr algn="l">
              <a:lnSpc>
                <a:spcPts val="4409"/>
              </a:lnSpc>
            </a:pPr>
            <a:endParaRPr lang="en-US" sz="3150">
              <a:solidFill>
                <a:srgbClr val="110F38"/>
              </a:solidFill>
              <a:latin typeface="Lato 2"/>
              <a:ea typeface="Lato 2"/>
              <a:cs typeface="Lato 2"/>
              <a:sym typeface="Lato 2"/>
            </a:endParaRPr>
          </a:p>
          <a:p>
            <a:pPr marL="680085" lvl="1" indent="-340042" algn="l">
              <a:lnSpc>
                <a:spcPts val="4409"/>
              </a:lnSpc>
              <a:buFont typeface="Arial"/>
              <a:buChar char="•"/>
            </a:pPr>
            <a:r>
              <a:rPr lang="en-US" sz="3150" b="1">
                <a:solidFill>
                  <a:srgbClr val="110F38"/>
                </a:solidFill>
                <a:latin typeface="Lato 2 Bold"/>
                <a:ea typeface="Lato 2 Bold"/>
                <a:cs typeface="Lato 2 Bold"/>
                <a:sym typeface="Lato 2 Bold"/>
              </a:rPr>
              <a:t>Running campaigns and events</a:t>
            </a:r>
            <a:r>
              <a:rPr lang="en-US" sz="3150">
                <a:solidFill>
                  <a:srgbClr val="110F38"/>
                </a:solidFill>
                <a:latin typeface="Lato 2"/>
                <a:ea typeface="Lato 2"/>
                <a:cs typeface="Lato 2"/>
                <a:sym typeface="Lato 2"/>
              </a:rPr>
              <a:t> to increase awareness and improve the experience of students you represent.</a:t>
            </a:r>
          </a:p>
          <a:p>
            <a:pPr algn="l">
              <a:lnSpc>
                <a:spcPts val="4409"/>
              </a:lnSpc>
            </a:pPr>
            <a:endParaRPr lang="en-US" sz="3150">
              <a:solidFill>
                <a:srgbClr val="110F38"/>
              </a:solidFill>
              <a:latin typeface="Lato 2"/>
              <a:ea typeface="Lato 2"/>
              <a:cs typeface="Lato 2"/>
              <a:sym typeface="Lato 2"/>
            </a:endParaRPr>
          </a:p>
          <a:p>
            <a:pPr marL="680085" lvl="1" indent="-340042" algn="l">
              <a:lnSpc>
                <a:spcPts val="4409"/>
              </a:lnSpc>
              <a:buFont typeface="Arial"/>
              <a:buChar char="•"/>
            </a:pPr>
            <a:r>
              <a:rPr lang="en-US" sz="3150" b="1">
                <a:solidFill>
                  <a:srgbClr val="110F38"/>
                </a:solidFill>
                <a:latin typeface="Lato 2 Bold"/>
                <a:ea typeface="Lato 2 Bold"/>
                <a:cs typeface="Lato 2 Bold"/>
                <a:sym typeface="Lato 2 Bold"/>
              </a:rPr>
              <a:t>Representing students on councils</a:t>
            </a:r>
            <a:r>
              <a:rPr lang="en-US" sz="3150">
                <a:solidFill>
                  <a:srgbClr val="110F38"/>
                </a:solidFill>
                <a:latin typeface="Lato 2"/>
                <a:ea typeface="Lato 2"/>
                <a:cs typeface="Lato 2"/>
                <a:sym typeface="Lato 2"/>
              </a:rPr>
              <a:t> – ensuring they are effective and that they create positive change e.g. Academic Council.</a:t>
            </a:r>
          </a:p>
          <a:p>
            <a:pPr algn="l">
              <a:lnSpc>
                <a:spcPts val="4409"/>
              </a:lnSpc>
            </a:pPr>
            <a:endParaRPr lang="en-US" sz="3150">
              <a:solidFill>
                <a:srgbClr val="110F38"/>
              </a:solidFill>
              <a:latin typeface="Lato 2"/>
              <a:ea typeface="Lato 2"/>
              <a:cs typeface="Lato 2"/>
              <a:sym typeface="Lato 2"/>
            </a:endParaRPr>
          </a:p>
          <a:p>
            <a:pPr marL="680085" lvl="1" indent="-340042" algn="l">
              <a:lnSpc>
                <a:spcPts val="4409"/>
              </a:lnSpc>
              <a:buFont typeface="Arial"/>
              <a:buChar char="•"/>
            </a:pPr>
            <a:r>
              <a:rPr lang="en-US" sz="3150">
                <a:solidFill>
                  <a:srgbClr val="110F38"/>
                </a:solidFill>
                <a:latin typeface="Lato 2"/>
                <a:ea typeface="Lato 2"/>
                <a:cs typeface="Lato 2"/>
                <a:sym typeface="Lato 2"/>
              </a:rPr>
              <a:t>Being a</a:t>
            </a:r>
            <a:r>
              <a:rPr lang="en-US" sz="3150" b="1">
                <a:solidFill>
                  <a:srgbClr val="110F38"/>
                </a:solidFill>
                <a:latin typeface="Lato 2 Bold"/>
                <a:ea typeface="Lato 2 Bold"/>
                <a:cs typeface="Lato 2 Bold"/>
                <a:sym typeface="Lato 2 Bold"/>
              </a:rPr>
              <a:t> point of contact for students </a:t>
            </a:r>
            <a:r>
              <a:rPr lang="en-US" sz="3150">
                <a:solidFill>
                  <a:srgbClr val="110F38"/>
                </a:solidFill>
                <a:latin typeface="Lato 2"/>
                <a:ea typeface="Lato 2"/>
                <a:cs typeface="Lato 2"/>
                <a:sym typeface="Lato 2"/>
              </a:rPr>
              <a:t>enabling them to access the support that they need.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Being a Part-Time Officer</a:t>
            </a:r>
          </a:p>
        </p:txBody>
      </p:sp>
      <p:sp>
        <p:nvSpPr>
          <p:cNvPr id="5" name="TextBox 5"/>
          <p:cNvSpPr txBox="1"/>
          <p:nvPr/>
        </p:nvSpPr>
        <p:spPr>
          <a:xfrm>
            <a:off x="1028700" y="3183255"/>
            <a:ext cx="16230600" cy="3301365"/>
          </a:xfrm>
          <a:prstGeom prst="rect">
            <a:avLst/>
          </a:prstGeom>
        </p:spPr>
        <p:txBody>
          <a:bodyPr lIns="0" tIns="0" rIns="0" bIns="0" rtlCol="0" anchor="t">
            <a:spAutoFit/>
          </a:bodyPr>
          <a:lstStyle/>
          <a:p>
            <a:pPr marL="680085" lvl="1" indent="-340042" algn="l">
              <a:lnSpc>
                <a:spcPts val="4409"/>
              </a:lnSpc>
              <a:buFont typeface="Arial"/>
              <a:buChar char="•"/>
            </a:pPr>
            <a:r>
              <a:rPr lang="en-US" sz="3150" b="1">
                <a:solidFill>
                  <a:srgbClr val="110F38"/>
                </a:solidFill>
                <a:latin typeface="Lato 1 Bold"/>
                <a:ea typeface="Lato 1 Bold"/>
                <a:cs typeface="Lato 1 Bold"/>
                <a:sym typeface="Lato 1 Bold"/>
              </a:rPr>
              <a:t>Attending relevant conferences</a:t>
            </a:r>
            <a:r>
              <a:rPr lang="en-US" sz="3150">
                <a:solidFill>
                  <a:srgbClr val="110F38"/>
                </a:solidFill>
                <a:latin typeface="Lato 1"/>
                <a:ea typeface="Lato 1"/>
                <a:cs typeface="Lato 1"/>
                <a:sym typeface="Lato 1"/>
              </a:rPr>
              <a:t> and University forums/committees.</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On average we expect it to take </a:t>
            </a:r>
            <a:r>
              <a:rPr lang="en-US" sz="3150" b="1">
                <a:solidFill>
                  <a:srgbClr val="110F38"/>
                </a:solidFill>
                <a:latin typeface="Lato 1 Bold"/>
                <a:ea typeface="Lato 1 Bold"/>
                <a:cs typeface="Lato 1 Bold"/>
                <a:sym typeface="Lato 1 Bold"/>
              </a:rPr>
              <a:t>3-5 hours a week </a:t>
            </a:r>
            <a:r>
              <a:rPr lang="en-US" sz="3150">
                <a:solidFill>
                  <a:srgbClr val="110F38"/>
                </a:solidFill>
                <a:latin typeface="Lato 1"/>
                <a:ea typeface="Lato 1"/>
                <a:cs typeface="Lato 1"/>
                <a:sym typeface="Lato 1"/>
              </a:rPr>
              <a:t>although it is likely you will have quieter and busier weeks.</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A </a:t>
            </a:r>
            <a:r>
              <a:rPr lang="en-US" sz="3150" b="1">
                <a:solidFill>
                  <a:srgbClr val="110F38"/>
                </a:solidFill>
                <a:latin typeface="Lato 1 Bold"/>
                <a:ea typeface="Lato 1 Bold"/>
                <a:cs typeface="Lato 1 Bold"/>
                <a:sym typeface="Lato 1 Bold"/>
              </a:rPr>
              <a:t>bursary at the end of your term </a:t>
            </a:r>
            <a:r>
              <a:rPr lang="en-US" sz="3150">
                <a:solidFill>
                  <a:srgbClr val="110F38"/>
                </a:solidFill>
                <a:latin typeface="Lato 1"/>
                <a:ea typeface="Lato 1"/>
                <a:cs typeface="Lato 1"/>
                <a:sym typeface="Lato 1"/>
              </a:rPr>
              <a:t>subject to satisfactory progress.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15500838" cy="1038225"/>
          </a:xfrm>
          <a:prstGeom prst="rect">
            <a:avLst/>
          </a:prstGeom>
        </p:spPr>
        <p:txBody>
          <a:bodyPr lIns="0" tIns="0" rIns="0" bIns="0" rtlCol="0" anchor="t">
            <a:spAutoFit/>
          </a:bodyPr>
          <a:lstStyle/>
          <a:p>
            <a:pPr algn="l">
              <a:lnSpc>
                <a:spcPts val="8400"/>
              </a:lnSpc>
            </a:pPr>
            <a:r>
              <a:rPr lang="en-US" sz="6000">
                <a:solidFill>
                  <a:srgbClr val="000000"/>
                </a:solidFill>
                <a:latin typeface="Mont 1"/>
                <a:ea typeface="Mont 1"/>
                <a:cs typeface="Mont 1"/>
                <a:sym typeface="Mont 1"/>
              </a:rPr>
              <a:t>What is the role of a representative?</a:t>
            </a:r>
          </a:p>
        </p:txBody>
      </p:sp>
      <p:sp>
        <p:nvSpPr>
          <p:cNvPr id="3" name="Freeform 3"/>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4" name="Freeform 4"/>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5" name="TextBox 5"/>
          <p:cNvSpPr txBox="1"/>
          <p:nvPr/>
        </p:nvSpPr>
        <p:spPr>
          <a:xfrm>
            <a:off x="1028700" y="2645057"/>
            <a:ext cx="16230600" cy="3853815"/>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000000"/>
                </a:solidFill>
                <a:latin typeface="Lato 1"/>
                <a:ea typeface="Lato 1"/>
                <a:cs typeface="Lato 1"/>
                <a:sym typeface="Lato 1"/>
              </a:rPr>
              <a:t>Being a spokesperson</a:t>
            </a:r>
          </a:p>
          <a:p>
            <a:pPr marL="680085" lvl="1" indent="-340042" algn="l">
              <a:lnSpc>
                <a:spcPts val="4409"/>
              </a:lnSpc>
              <a:buFont typeface="Arial"/>
              <a:buChar char="•"/>
            </a:pPr>
            <a:r>
              <a:rPr lang="en-US" sz="3150">
                <a:solidFill>
                  <a:srgbClr val="000000"/>
                </a:solidFill>
                <a:latin typeface="Lato 1"/>
                <a:ea typeface="Lato 1"/>
                <a:cs typeface="Lato 1"/>
                <a:sym typeface="Lato 1"/>
              </a:rPr>
              <a:t>Being visible for students to talk to</a:t>
            </a:r>
          </a:p>
          <a:p>
            <a:pPr marL="680085" lvl="1" indent="-340042" algn="l">
              <a:lnSpc>
                <a:spcPts val="4409"/>
              </a:lnSpc>
              <a:buFont typeface="Arial"/>
              <a:buChar char="•"/>
            </a:pPr>
            <a:r>
              <a:rPr lang="en-US" sz="3150">
                <a:solidFill>
                  <a:srgbClr val="000000"/>
                </a:solidFill>
                <a:latin typeface="Lato 1"/>
                <a:ea typeface="Lato 1"/>
                <a:cs typeface="Lato 1"/>
                <a:sym typeface="Lato 1"/>
              </a:rPr>
              <a:t>Sometimes raising issues you don’t agree with</a:t>
            </a:r>
          </a:p>
          <a:p>
            <a:pPr marL="680085" lvl="1" indent="-340042" algn="l">
              <a:lnSpc>
                <a:spcPts val="4409"/>
              </a:lnSpc>
              <a:buFont typeface="Arial"/>
              <a:buChar char="•"/>
            </a:pPr>
            <a:r>
              <a:rPr lang="en-US" sz="3150">
                <a:solidFill>
                  <a:srgbClr val="000000"/>
                </a:solidFill>
                <a:latin typeface="Lato 1"/>
                <a:ea typeface="Lato 1"/>
                <a:cs typeface="Lato 1"/>
                <a:sym typeface="Lato 1"/>
              </a:rPr>
              <a:t>Make sure that everyone feels their voice can and is heard</a:t>
            </a:r>
          </a:p>
          <a:p>
            <a:pPr marL="680085" lvl="1" indent="-340042" algn="l">
              <a:lnSpc>
                <a:spcPts val="4409"/>
              </a:lnSpc>
              <a:buFont typeface="Arial"/>
              <a:buChar char="•"/>
            </a:pPr>
            <a:r>
              <a:rPr lang="en-US" sz="3150">
                <a:solidFill>
                  <a:srgbClr val="000000"/>
                </a:solidFill>
                <a:latin typeface="Lato 1"/>
                <a:ea typeface="Lato 1"/>
                <a:cs typeface="Lato 1"/>
                <a:sym typeface="Lato 1"/>
              </a:rPr>
              <a:t>Collate information you’ve been given, to make it easy to use</a:t>
            </a:r>
          </a:p>
          <a:p>
            <a:pPr marL="680085" lvl="1" indent="-340042" algn="l">
              <a:lnSpc>
                <a:spcPts val="4409"/>
              </a:lnSpc>
              <a:buFont typeface="Arial"/>
              <a:buChar char="•"/>
            </a:pPr>
            <a:r>
              <a:rPr lang="en-US" sz="3150">
                <a:solidFill>
                  <a:srgbClr val="000000"/>
                </a:solidFill>
                <a:latin typeface="Lato 1"/>
                <a:ea typeface="Lato 1"/>
                <a:cs typeface="Lato 1"/>
                <a:sym typeface="Lato 1"/>
              </a:rPr>
              <a:t>Considering the impact of change on all students – particularly marginalised students</a:t>
            </a:r>
          </a:p>
          <a:p>
            <a:pPr marL="680085" lvl="1" indent="-340042" algn="l">
              <a:lnSpc>
                <a:spcPts val="4409"/>
              </a:lnSpc>
              <a:buFont typeface="Arial"/>
              <a:buChar char="•"/>
            </a:pPr>
            <a:r>
              <a:rPr lang="en-US" sz="3150">
                <a:solidFill>
                  <a:srgbClr val="000000"/>
                </a:solidFill>
                <a:latin typeface="Lato 1"/>
                <a:ea typeface="Lato 1"/>
                <a:cs typeface="Lato 1"/>
                <a:sym typeface="Lato 1"/>
              </a:rPr>
              <a:t>Acknowledging your privilege and why you might not have the same experience as others.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7878" b="-17878"/>
            </a:stretch>
          </a:blipFill>
        </p:spPr>
      </p:sp>
      <p:sp>
        <p:nvSpPr>
          <p:cNvPr id="3" name="Freeform 3"/>
          <p:cNvSpPr/>
          <p:nvPr/>
        </p:nvSpPr>
        <p:spPr>
          <a:xfrm>
            <a:off x="13689907" y="8030103"/>
            <a:ext cx="4598093" cy="2256897"/>
          </a:xfrm>
          <a:custGeom>
            <a:avLst/>
            <a:gdLst/>
            <a:ahLst/>
            <a:cxnLst/>
            <a:rect l="l" t="t" r="r" b="b"/>
            <a:pathLst>
              <a:path w="4598093" h="2256897">
                <a:moveTo>
                  <a:pt x="0" y="0"/>
                </a:moveTo>
                <a:lnTo>
                  <a:pt x="4598093" y="0"/>
                </a:lnTo>
                <a:lnTo>
                  <a:pt x="4598093" y="2256897"/>
                </a:lnTo>
                <a:lnTo>
                  <a:pt x="0" y="2256897"/>
                </a:lnTo>
                <a:lnTo>
                  <a:pt x="0" y="0"/>
                </a:lnTo>
                <a:close/>
              </a:path>
            </a:pathLst>
          </a:custGeom>
          <a:blipFill>
            <a:blip r:embed="rId3"/>
            <a:stretch>
              <a:fillRect l="-1128" r="-1128"/>
            </a:stretch>
          </a:blipFill>
        </p:spPr>
      </p:sp>
      <p:sp>
        <p:nvSpPr>
          <p:cNvPr id="4" name="TextBox 4"/>
          <p:cNvSpPr txBox="1"/>
          <p:nvPr/>
        </p:nvSpPr>
        <p:spPr>
          <a:xfrm>
            <a:off x="1028700" y="3227132"/>
            <a:ext cx="16230600" cy="1784861"/>
          </a:xfrm>
          <a:prstGeom prst="rect">
            <a:avLst/>
          </a:prstGeom>
        </p:spPr>
        <p:txBody>
          <a:bodyPr lIns="0" tIns="0" rIns="0" bIns="0" rtlCol="0" anchor="t">
            <a:spAutoFit/>
          </a:bodyPr>
          <a:lstStyle/>
          <a:p>
            <a:pPr algn="l">
              <a:lnSpc>
                <a:spcPts val="14496"/>
              </a:lnSpc>
            </a:pPr>
            <a:r>
              <a:rPr lang="en-US" sz="10354">
                <a:solidFill>
                  <a:srgbClr val="110F38"/>
                </a:solidFill>
                <a:latin typeface="Mont 1"/>
                <a:ea typeface="Mont 1"/>
                <a:cs typeface="Mont 1"/>
                <a:sym typeface="Mont 1"/>
              </a:rPr>
              <a:t>Your manifesto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Your manifesto</a:t>
            </a:r>
          </a:p>
        </p:txBody>
      </p:sp>
      <p:sp>
        <p:nvSpPr>
          <p:cNvPr id="5" name="TextBox 5"/>
          <p:cNvSpPr txBox="1"/>
          <p:nvPr/>
        </p:nvSpPr>
        <p:spPr>
          <a:xfrm>
            <a:off x="1124991" y="1891667"/>
            <a:ext cx="13716496" cy="6434461"/>
          </a:xfrm>
          <a:prstGeom prst="rect">
            <a:avLst/>
          </a:prstGeom>
        </p:spPr>
        <p:txBody>
          <a:bodyPr lIns="0" tIns="0" rIns="0" bIns="0" rtlCol="0" anchor="t">
            <a:spAutoFit/>
          </a:bodyPr>
          <a:lstStyle/>
          <a:p>
            <a:pPr algn="l">
              <a:lnSpc>
                <a:spcPts val="3919"/>
              </a:lnSpc>
            </a:pPr>
            <a:r>
              <a:rPr lang="en-US" sz="2799" b="1">
                <a:solidFill>
                  <a:srgbClr val="110F38"/>
                </a:solidFill>
                <a:latin typeface="Lato 2 Bold"/>
                <a:ea typeface="Lato 2 Bold"/>
                <a:cs typeface="Lato 2 Bold"/>
                <a:sym typeface="Lato 2 Bold"/>
              </a:rPr>
              <a:t>1 page for Part Time Officers </a:t>
            </a:r>
            <a:r>
              <a:rPr lang="en-US" sz="2799">
                <a:solidFill>
                  <a:srgbClr val="110F38"/>
                </a:solidFill>
                <a:latin typeface="Lato 2"/>
                <a:ea typeface="Lato 2"/>
                <a:cs typeface="Lato 2"/>
                <a:sym typeface="Lato 2"/>
              </a:rPr>
              <a:t>– </a:t>
            </a:r>
            <a:r>
              <a:rPr lang="en-US" sz="2799" b="1">
                <a:solidFill>
                  <a:srgbClr val="110F38"/>
                </a:solidFill>
                <a:latin typeface="Lato 2 Bold"/>
                <a:ea typeface="Lato 2 Bold"/>
                <a:cs typeface="Lato 2 Bold"/>
                <a:sym typeface="Lato 2 Bold"/>
              </a:rPr>
              <a:t>A4 portrait PDF</a:t>
            </a:r>
          </a:p>
          <a:p>
            <a:pPr algn="l">
              <a:lnSpc>
                <a:spcPts val="3919"/>
              </a:lnSpc>
            </a:pPr>
            <a:endParaRPr lang="en-US" sz="2799" b="1">
              <a:solidFill>
                <a:srgbClr val="110F38"/>
              </a:solidFill>
              <a:latin typeface="Lato 2 Bold"/>
              <a:ea typeface="Lato 2 Bold"/>
              <a:cs typeface="Lato 2 Bold"/>
              <a:sym typeface="Lato 2 Bold"/>
            </a:endParaRPr>
          </a:p>
          <a:p>
            <a:pPr algn="l">
              <a:lnSpc>
                <a:spcPts val="3919"/>
              </a:lnSpc>
            </a:pPr>
            <a:r>
              <a:rPr lang="en-US" sz="2799">
                <a:solidFill>
                  <a:srgbClr val="110F38"/>
                </a:solidFill>
                <a:latin typeface="Lato 2"/>
                <a:ea typeface="Lato 2"/>
                <a:cs typeface="Lato 2"/>
                <a:sym typeface="Lato 2"/>
              </a:rPr>
              <a:t>A manifesto should tell people: </a:t>
            </a:r>
          </a:p>
          <a:p>
            <a:pPr marL="604471" lvl="1" indent="-302235" algn="l">
              <a:lnSpc>
                <a:spcPts val="3919"/>
              </a:lnSpc>
              <a:buFont typeface="Arial"/>
              <a:buChar char="•"/>
            </a:pPr>
            <a:r>
              <a:rPr lang="en-US" sz="2799" b="1">
                <a:solidFill>
                  <a:srgbClr val="110F38"/>
                </a:solidFill>
                <a:latin typeface="Lato 2 Bold"/>
                <a:ea typeface="Lato 2 Bold"/>
                <a:cs typeface="Lato 2 Bold"/>
                <a:sym typeface="Lato 2 Bold"/>
              </a:rPr>
              <a:t>Why you are running</a:t>
            </a:r>
          </a:p>
          <a:p>
            <a:pPr marL="604471" lvl="1" indent="-302235" algn="l">
              <a:lnSpc>
                <a:spcPts val="3919"/>
              </a:lnSpc>
              <a:buFont typeface="Arial"/>
              <a:buChar char="•"/>
            </a:pPr>
            <a:r>
              <a:rPr lang="en-US" sz="2799" b="1">
                <a:solidFill>
                  <a:srgbClr val="110F38"/>
                </a:solidFill>
                <a:latin typeface="Lato 2 Bold"/>
                <a:ea typeface="Lato 2 Bold"/>
                <a:cs typeface="Lato 2 Bold"/>
                <a:sym typeface="Lato 2 Bold"/>
              </a:rPr>
              <a:t>Why should they vote for you</a:t>
            </a:r>
          </a:p>
          <a:p>
            <a:pPr marL="604471" lvl="1" indent="-302235" algn="l">
              <a:lnSpc>
                <a:spcPts val="3919"/>
              </a:lnSpc>
              <a:buFont typeface="Arial"/>
              <a:buChar char="•"/>
            </a:pPr>
            <a:r>
              <a:rPr lang="en-US" sz="2799" b="1">
                <a:solidFill>
                  <a:srgbClr val="110F38"/>
                </a:solidFill>
                <a:latin typeface="Lato 2 Bold"/>
                <a:ea typeface="Lato 2 Bold"/>
                <a:cs typeface="Lato 2 Bold"/>
                <a:sym typeface="Lato 2 Bold"/>
              </a:rPr>
              <a:t>How they can vote for you (leicesterunion.com/vote)</a:t>
            </a:r>
          </a:p>
          <a:p>
            <a:pPr marL="604471" lvl="1" indent="-302235" algn="l">
              <a:lnSpc>
                <a:spcPts val="3919"/>
              </a:lnSpc>
              <a:buFont typeface="Arial"/>
              <a:buChar char="•"/>
            </a:pPr>
            <a:r>
              <a:rPr lang="en-US" sz="2799">
                <a:solidFill>
                  <a:srgbClr val="110F38"/>
                </a:solidFill>
                <a:latin typeface="Lato 2"/>
                <a:ea typeface="Lato 2"/>
                <a:cs typeface="Lato 2"/>
                <a:sym typeface="Lato 2"/>
              </a:rPr>
              <a:t>Be creative!</a:t>
            </a:r>
          </a:p>
          <a:p>
            <a:pPr marL="604471" lvl="1" indent="-302235" algn="l">
              <a:lnSpc>
                <a:spcPts val="3919"/>
              </a:lnSpc>
              <a:buFont typeface="Arial"/>
              <a:buChar char="•"/>
            </a:pPr>
            <a:r>
              <a:rPr lang="en-US" sz="2799">
                <a:solidFill>
                  <a:srgbClr val="110F38"/>
                </a:solidFill>
                <a:latin typeface="Lato 2"/>
                <a:ea typeface="Lato 2"/>
                <a:cs typeface="Lato 2"/>
                <a:sym typeface="Lato 2"/>
              </a:rPr>
              <a:t>Think about the student population you want to represent</a:t>
            </a:r>
          </a:p>
          <a:p>
            <a:pPr marL="604471" lvl="1" indent="-302235" algn="l">
              <a:lnSpc>
                <a:spcPts val="3919"/>
              </a:lnSpc>
              <a:buFont typeface="Arial"/>
              <a:buChar char="•"/>
            </a:pPr>
            <a:r>
              <a:rPr lang="en-US" sz="2799">
                <a:solidFill>
                  <a:srgbClr val="110F38"/>
                </a:solidFill>
                <a:latin typeface="Lato 2"/>
                <a:ea typeface="Lato 2"/>
                <a:cs typeface="Lato 2"/>
                <a:sym typeface="Lato 2"/>
              </a:rPr>
              <a:t>Make the most of free resources (</a:t>
            </a:r>
            <a:r>
              <a:rPr lang="en-US" sz="2799" b="1">
                <a:solidFill>
                  <a:srgbClr val="110F38"/>
                </a:solidFill>
                <a:latin typeface="Lato 2 Bold"/>
                <a:ea typeface="Lato 2 Bold"/>
                <a:cs typeface="Lato 2 Bold"/>
                <a:sym typeface="Lato 2 Bold"/>
              </a:rPr>
              <a:t>social media/Canva</a:t>
            </a:r>
            <a:r>
              <a:rPr lang="en-US" sz="2799">
                <a:solidFill>
                  <a:srgbClr val="110F38"/>
                </a:solidFill>
                <a:latin typeface="Lato 2"/>
                <a:ea typeface="Lato 2"/>
                <a:cs typeface="Lato 2"/>
                <a:sym typeface="Lato 2"/>
              </a:rPr>
              <a:t>)</a:t>
            </a:r>
          </a:p>
          <a:p>
            <a:pPr marL="604471" lvl="1" indent="-302235" algn="l">
              <a:lnSpc>
                <a:spcPts val="3919"/>
              </a:lnSpc>
              <a:buFont typeface="Arial"/>
              <a:buChar char="•"/>
            </a:pPr>
            <a:r>
              <a:rPr lang="en-US" sz="2799">
                <a:solidFill>
                  <a:srgbClr val="110F38"/>
                </a:solidFill>
                <a:latin typeface="Lato 2"/>
                <a:ea typeface="Lato 2"/>
                <a:cs typeface="Lato 2"/>
                <a:sym typeface="Lato 2"/>
              </a:rPr>
              <a:t>Get your friends on board to help!</a:t>
            </a:r>
          </a:p>
          <a:p>
            <a:pPr marL="604471" lvl="1" indent="-302235" algn="l">
              <a:lnSpc>
                <a:spcPts val="3919"/>
              </a:lnSpc>
              <a:buFont typeface="Arial"/>
              <a:buChar char="•"/>
            </a:pPr>
            <a:r>
              <a:rPr lang="en-US" sz="2799">
                <a:solidFill>
                  <a:srgbClr val="110F38"/>
                </a:solidFill>
                <a:latin typeface="Lato 2"/>
                <a:ea typeface="Lato 2"/>
                <a:cs typeface="Lato 2"/>
                <a:sym typeface="Lato 2"/>
              </a:rPr>
              <a:t>Remember to get permission from anyone who appears in photographs that you use</a:t>
            </a:r>
          </a:p>
          <a:p>
            <a:pPr marL="604471" lvl="1" indent="-302235" algn="l">
              <a:lnSpc>
                <a:spcPts val="3919"/>
              </a:lnSpc>
              <a:buFont typeface="Arial"/>
              <a:buChar char="•"/>
            </a:pPr>
            <a:r>
              <a:rPr lang="en-US" sz="2799" b="1">
                <a:solidFill>
                  <a:srgbClr val="110F38"/>
                </a:solidFill>
                <a:latin typeface="Lato 2 Bold"/>
                <a:ea typeface="Lato 2 Bold"/>
                <a:cs typeface="Lato 2 Bold"/>
                <a:sym typeface="Lato 2 Bold"/>
              </a:rPr>
              <a:t>Avoid using the Union or University Logo</a:t>
            </a:r>
          </a:p>
          <a:p>
            <a:pPr marL="604471" lvl="1" indent="-302235" algn="l">
              <a:lnSpc>
                <a:spcPts val="3919"/>
              </a:lnSpc>
              <a:buFont typeface="Arial"/>
              <a:buChar char="•"/>
            </a:pPr>
            <a:r>
              <a:rPr lang="en-US" sz="2799">
                <a:solidFill>
                  <a:srgbClr val="110F38"/>
                </a:solidFill>
                <a:latin typeface="Lato 2"/>
                <a:ea typeface="Lato 2"/>
                <a:cs typeface="Lato 2"/>
                <a:sym typeface="Lato 2"/>
              </a:rPr>
              <a:t>Have a look at templates or examples of manifestos from previous years.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2206980"/>
            <a:ext cx="16138475" cy="4948555"/>
          </a:xfrm>
          <a:prstGeom prst="rect">
            <a:avLst/>
          </a:prstGeom>
        </p:spPr>
        <p:txBody>
          <a:bodyPr lIns="0" tIns="0" rIns="0" bIns="0" rtlCol="0" anchor="t">
            <a:spAutoFit/>
          </a:bodyPr>
          <a:lstStyle/>
          <a:p>
            <a:pPr algn="l">
              <a:lnSpc>
                <a:spcPts val="3919"/>
              </a:lnSpc>
            </a:pPr>
            <a:r>
              <a:rPr lang="en-US" sz="2799" b="1">
                <a:solidFill>
                  <a:srgbClr val="000000"/>
                </a:solidFill>
                <a:latin typeface="Lato 2 Bold"/>
                <a:ea typeface="Lato 2 Bold"/>
                <a:cs typeface="Lato 2 Bold"/>
                <a:sym typeface="Lato 2 Bold"/>
              </a:rPr>
              <a:t>Think about the specific problems students face at the university:</a:t>
            </a:r>
          </a:p>
          <a:p>
            <a:pPr algn="l">
              <a:lnSpc>
                <a:spcPts val="3919"/>
              </a:lnSpc>
            </a:pPr>
            <a:endParaRPr lang="en-US" sz="2799" b="1">
              <a:solidFill>
                <a:srgbClr val="000000"/>
              </a:solidFill>
              <a:latin typeface="Lato 2 Bold"/>
              <a:ea typeface="Lato 2 Bold"/>
              <a:cs typeface="Lato 2 Bold"/>
              <a:sym typeface="Lato 2 Bold"/>
            </a:endParaRPr>
          </a:p>
          <a:p>
            <a:pPr marL="604519" lvl="1" indent="-302260" algn="l">
              <a:lnSpc>
                <a:spcPts val="3919"/>
              </a:lnSpc>
              <a:buFont typeface="Arial"/>
              <a:buChar char="•"/>
            </a:pPr>
            <a:r>
              <a:rPr lang="en-US" sz="2799">
                <a:solidFill>
                  <a:srgbClr val="000000"/>
                </a:solidFill>
                <a:latin typeface="Lato 2"/>
                <a:ea typeface="Lato 2"/>
                <a:cs typeface="Lato 2"/>
                <a:sym typeface="Lato 2"/>
              </a:rPr>
              <a:t>Is this a problem students are passionate about?</a:t>
            </a:r>
          </a:p>
          <a:p>
            <a:pPr marL="604519" lvl="1" indent="-302260" algn="l">
              <a:lnSpc>
                <a:spcPts val="3919"/>
              </a:lnSpc>
              <a:buFont typeface="Arial"/>
              <a:buChar char="•"/>
            </a:pPr>
            <a:r>
              <a:rPr lang="en-US" sz="2799">
                <a:solidFill>
                  <a:srgbClr val="000000"/>
                </a:solidFill>
                <a:latin typeface="Lato 2"/>
                <a:ea typeface="Lato 2"/>
                <a:cs typeface="Lato 2"/>
                <a:sym typeface="Lato 2"/>
              </a:rPr>
              <a:t>What is the scale of this problem?</a:t>
            </a:r>
          </a:p>
          <a:p>
            <a:pPr marL="604519" lvl="1" indent="-302260" algn="l">
              <a:lnSpc>
                <a:spcPts val="3919"/>
              </a:lnSpc>
              <a:buFont typeface="Arial"/>
              <a:buChar char="•"/>
            </a:pPr>
            <a:r>
              <a:rPr lang="en-US" sz="2799">
                <a:solidFill>
                  <a:srgbClr val="000000"/>
                </a:solidFill>
                <a:latin typeface="Lato 2"/>
                <a:ea typeface="Lato 2"/>
                <a:cs typeface="Lato 2"/>
                <a:sym typeface="Lato 2"/>
              </a:rPr>
              <a:t>Are there deeper issues that cause the problem?</a:t>
            </a:r>
          </a:p>
          <a:p>
            <a:pPr marL="604519" lvl="1" indent="-302260" algn="l">
              <a:lnSpc>
                <a:spcPts val="3919"/>
              </a:lnSpc>
              <a:buFont typeface="Arial"/>
              <a:buChar char="•"/>
            </a:pPr>
            <a:r>
              <a:rPr lang="en-US" sz="2799">
                <a:solidFill>
                  <a:srgbClr val="000000"/>
                </a:solidFill>
                <a:latin typeface="Lato 2"/>
                <a:ea typeface="Lato 2"/>
                <a:cs typeface="Lato 2"/>
                <a:sym typeface="Lato 2"/>
              </a:rPr>
              <a:t>What evidence do you have?</a:t>
            </a:r>
          </a:p>
          <a:p>
            <a:pPr marL="604519" lvl="1" indent="-302260" algn="l">
              <a:lnSpc>
                <a:spcPts val="3919"/>
              </a:lnSpc>
              <a:buFont typeface="Arial"/>
              <a:buChar char="•"/>
            </a:pPr>
            <a:r>
              <a:rPr lang="en-US" sz="2799">
                <a:solidFill>
                  <a:srgbClr val="000000"/>
                </a:solidFill>
                <a:latin typeface="Lato 2"/>
                <a:ea typeface="Lato 2"/>
                <a:cs typeface="Lato 2"/>
                <a:sym typeface="Lato 2"/>
              </a:rPr>
              <a:t>Who do these problems affect?</a:t>
            </a:r>
          </a:p>
          <a:p>
            <a:pPr marL="604519" lvl="1" indent="-302260" algn="l">
              <a:lnSpc>
                <a:spcPts val="3919"/>
              </a:lnSpc>
              <a:buFont typeface="Arial"/>
              <a:buChar char="•"/>
            </a:pPr>
            <a:r>
              <a:rPr lang="en-US" sz="2799">
                <a:solidFill>
                  <a:srgbClr val="000000"/>
                </a:solidFill>
                <a:latin typeface="Lato 2"/>
                <a:ea typeface="Lato 2"/>
                <a:cs typeface="Lato 2"/>
                <a:sym typeface="Lato 2"/>
              </a:rPr>
              <a:t>What could you realistically tackle as a PTO?</a:t>
            </a:r>
          </a:p>
          <a:p>
            <a:pPr marL="604519" lvl="1" indent="-302260" algn="l">
              <a:lnSpc>
                <a:spcPts val="3919"/>
              </a:lnSpc>
              <a:buFont typeface="Arial"/>
              <a:buChar char="•"/>
            </a:pPr>
            <a:r>
              <a:rPr lang="en-US" sz="2799">
                <a:solidFill>
                  <a:srgbClr val="000000"/>
                </a:solidFill>
                <a:latin typeface="Lato 2"/>
                <a:ea typeface="Lato 2"/>
                <a:cs typeface="Lato 2"/>
                <a:sym typeface="Lato 2"/>
              </a:rPr>
              <a:t>What solutions do you have in mind?</a:t>
            </a:r>
          </a:p>
          <a:p>
            <a:pPr marL="604519" lvl="1" indent="-302260" algn="l">
              <a:lnSpc>
                <a:spcPts val="3919"/>
              </a:lnSpc>
              <a:buFont typeface="Arial"/>
              <a:buChar char="•"/>
            </a:pPr>
            <a:r>
              <a:rPr lang="en-US" sz="2799">
                <a:solidFill>
                  <a:srgbClr val="000000"/>
                </a:solidFill>
                <a:latin typeface="Lato 2"/>
                <a:ea typeface="Lato 2"/>
                <a:cs typeface="Lato 2"/>
                <a:sym typeface="Lato 2"/>
              </a:rPr>
              <a:t>What impact would your solutions have on students?</a:t>
            </a:r>
          </a:p>
        </p:txBody>
      </p:sp>
      <p:sp>
        <p:nvSpPr>
          <p:cNvPr id="5" name="TextBox 5"/>
          <p:cNvSpPr txBox="1"/>
          <p:nvPr/>
        </p:nvSpPr>
        <p:spPr>
          <a:xfrm>
            <a:off x="1028700" y="888178"/>
            <a:ext cx="16230600" cy="1053465"/>
          </a:xfrm>
          <a:prstGeom prst="rect">
            <a:avLst/>
          </a:prstGeom>
        </p:spPr>
        <p:txBody>
          <a:bodyPr lIns="0" tIns="0" rIns="0" bIns="0" rtlCol="0" anchor="t">
            <a:spAutoFit/>
          </a:bodyPr>
          <a:lstStyle/>
          <a:p>
            <a:pPr algn="l">
              <a:lnSpc>
                <a:spcPts val="8610"/>
              </a:lnSpc>
            </a:pPr>
            <a:r>
              <a:rPr lang="en-US" sz="6150">
                <a:solidFill>
                  <a:srgbClr val="110F38"/>
                </a:solidFill>
                <a:latin typeface="Mont 1"/>
                <a:ea typeface="Mont 1"/>
                <a:cs typeface="Mont 1"/>
                <a:sym typeface="Mont 1"/>
              </a:rPr>
              <a:t>Campaign tips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Introduction to Students’ Union</a:t>
            </a:r>
          </a:p>
        </p:txBody>
      </p:sp>
      <p:sp>
        <p:nvSpPr>
          <p:cNvPr id="5" name="TextBox 5"/>
          <p:cNvSpPr txBox="1"/>
          <p:nvPr/>
        </p:nvSpPr>
        <p:spPr>
          <a:xfrm>
            <a:off x="1028700" y="2751641"/>
            <a:ext cx="16230600" cy="663883"/>
          </a:xfrm>
          <a:prstGeom prst="rect">
            <a:avLst/>
          </a:prstGeom>
        </p:spPr>
        <p:txBody>
          <a:bodyPr lIns="0" tIns="0" rIns="0" bIns="0" rtlCol="0" anchor="t">
            <a:spAutoFit/>
          </a:bodyPr>
          <a:lstStyle/>
          <a:p>
            <a:pPr algn="ctr">
              <a:lnSpc>
                <a:spcPts val="5408"/>
              </a:lnSpc>
            </a:pPr>
            <a:endParaRPr/>
          </a:p>
        </p:txBody>
      </p:sp>
      <p:grpSp>
        <p:nvGrpSpPr>
          <p:cNvPr id="6" name="Group 6"/>
          <p:cNvGrpSpPr/>
          <p:nvPr/>
        </p:nvGrpSpPr>
        <p:grpSpPr>
          <a:xfrm>
            <a:off x="1807946" y="2204911"/>
            <a:ext cx="4685362" cy="4568692"/>
            <a:chOff x="0" y="0"/>
            <a:chExt cx="833556" cy="812800"/>
          </a:xfrm>
        </p:grpSpPr>
        <p:sp>
          <p:nvSpPr>
            <p:cNvPr id="7" name="Freeform 7"/>
            <p:cNvSpPr/>
            <p:nvPr/>
          </p:nvSpPr>
          <p:spPr>
            <a:xfrm>
              <a:off x="0" y="0"/>
              <a:ext cx="833556" cy="812800"/>
            </a:xfrm>
            <a:custGeom>
              <a:avLst/>
              <a:gdLst/>
              <a:ahLst/>
              <a:cxnLst/>
              <a:rect l="l" t="t" r="r" b="b"/>
              <a:pathLst>
                <a:path w="833556" h="812800">
                  <a:moveTo>
                    <a:pt x="416778" y="0"/>
                  </a:moveTo>
                  <a:cubicBezTo>
                    <a:pt x="186598" y="0"/>
                    <a:pt x="0" y="181951"/>
                    <a:pt x="0" y="406400"/>
                  </a:cubicBezTo>
                  <a:cubicBezTo>
                    <a:pt x="0" y="630849"/>
                    <a:pt x="186598" y="812800"/>
                    <a:pt x="416778" y="812800"/>
                  </a:cubicBezTo>
                  <a:cubicBezTo>
                    <a:pt x="646958" y="812800"/>
                    <a:pt x="833556" y="630849"/>
                    <a:pt x="833556" y="406400"/>
                  </a:cubicBezTo>
                  <a:cubicBezTo>
                    <a:pt x="833556" y="181951"/>
                    <a:pt x="646958" y="0"/>
                    <a:pt x="416778" y="0"/>
                  </a:cubicBezTo>
                  <a:close/>
                </a:path>
              </a:pathLst>
            </a:custGeom>
            <a:solidFill>
              <a:srgbClr val="6AC7BD"/>
            </a:solidFill>
          </p:spPr>
        </p:sp>
        <p:sp>
          <p:nvSpPr>
            <p:cNvPr id="8" name="TextBox 8"/>
            <p:cNvSpPr txBox="1"/>
            <p:nvPr/>
          </p:nvSpPr>
          <p:spPr>
            <a:xfrm>
              <a:off x="78146" y="-19050"/>
              <a:ext cx="677264" cy="755650"/>
            </a:xfrm>
            <a:prstGeom prst="rect">
              <a:avLst/>
            </a:prstGeom>
          </p:spPr>
          <p:txBody>
            <a:bodyPr lIns="50800" tIns="50800" rIns="50800" bIns="50800" rtlCol="0" anchor="ctr"/>
            <a:lstStyle/>
            <a:p>
              <a:pPr algn="ctr">
                <a:lnSpc>
                  <a:spcPts val="6300"/>
                </a:lnSpc>
              </a:pPr>
              <a:r>
                <a:rPr lang="en-US" sz="4500">
                  <a:solidFill>
                    <a:srgbClr val="110F38"/>
                  </a:solidFill>
                  <a:latin typeface="Mont 1"/>
                  <a:ea typeface="Mont 1"/>
                  <a:cs typeface="Mont 1"/>
                  <a:sym typeface="Mont 1"/>
                </a:rPr>
                <a:t>ACTIVITIES</a:t>
              </a:r>
            </a:p>
          </p:txBody>
        </p:sp>
      </p:grpSp>
      <p:grpSp>
        <p:nvGrpSpPr>
          <p:cNvPr id="9" name="Group 9"/>
          <p:cNvGrpSpPr/>
          <p:nvPr/>
        </p:nvGrpSpPr>
        <p:grpSpPr>
          <a:xfrm>
            <a:off x="6860436" y="2204911"/>
            <a:ext cx="4568692" cy="456869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86AE"/>
            </a:solidFill>
          </p:spPr>
        </p:sp>
        <p:sp>
          <p:nvSpPr>
            <p:cNvPr id="11" name="TextBox 11"/>
            <p:cNvSpPr txBox="1"/>
            <p:nvPr/>
          </p:nvSpPr>
          <p:spPr>
            <a:xfrm>
              <a:off x="76200" y="-9525"/>
              <a:ext cx="660400" cy="746125"/>
            </a:xfrm>
            <a:prstGeom prst="rect">
              <a:avLst/>
            </a:prstGeom>
          </p:spPr>
          <p:txBody>
            <a:bodyPr lIns="50800" tIns="50800" rIns="50800" bIns="50800" rtlCol="0" anchor="ctr"/>
            <a:lstStyle/>
            <a:p>
              <a:pPr algn="ctr">
                <a:lnSpc>
                  <a:spcPts val="6299"/>
                </a:lnSpc>
              </a:pPr>
              <a:r>
                <a:rPr lang="en-US" sz="4500">
                  <a:solidFill>
                    <a:srgbClr val="110F38"/>
                  </a:solidFill>
                  <a:latin typeface="Mont 1"/>
                  <a:ea typeface="Mont 1"/>
                  <a:cs typeface="Mont 1"/>
                  <a:sym typeface="Mont 1"/>
                </a:rPr>
                <a:t>VOICE</a:t>
              </a:r>
            </a:p>
          </p:txBody>
        </p:sp>
      </p:grpSp>
      <p:grpSp>
        <p:nvGrpSpPr>
          <p:cNvPr id="12" name="Group 12"/>
          <p:cNvGrpSpPr/>
          <p:nvPr/>
        </p:nvGrpSpPr>
        <p:grpSpPr>
          <a:xfrm>
            <a:off x="11911362" y="2204911"/>
            <a:ext cx="4568692" cy="456869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9DE3E"/>
            </a:solidFill>
          </p:spPr>
        </p:sp>
        <p:sp>
          <p:nvSpPr>
            <p:cNvPr id="14" name="TextBox 14"/>
            <p:cNvSpPr txBox="1"/>
            <p:nvPr/>
          </p:nvSpPr>
          <p:spPr>
            <a:xfrm>
              <a:off x="76200" y="-9525"/>
              <a:ext cx="660400" cy="746125"/>
            </a:xfrm>
            <a:prstGeom prst="rect">
              <a:avLst/>
            </a:prstGeom>
          </p:spPr>
          <p:txBody>
            <a:bodyPr lIns="50800" tIns="50800" rIns="50800" bIns="50800" rtlCol="0" anchor="ctr"/>
            <a:lstStyle/>
            <a:p>
              <a:pPr algn="ctr">
                <a:lnSpc>
                  <a:spcPts val="6299"/>
                </a:lnSpc>
              </a:pPr>
              <a:r>
                <a:rPr lang="en-US" sz="4500">
                  <a:solidFill>
                    <a:srgbClr val="110F38"/>
                  </a:solidFill>
                  <a:latin typeface="Mont 1"/>
                  <a:ea typeface="Mont 1"/>
                  <a:cs typeface="Mont 1"/>
                  <a:sym typeface="Mont 1"/>
                </a:rPr>
                <a:t>ADVICE &amp; SUPPORT</a:t>
              </a:r>
            </a:p>
          </p:txBody>
        </p:sp>
      </p:grpSp>
      <p:sp>
        <p:nvSpPr>
          <p:cNvPr id="15" name="TextBox 15"/>
          <p:cNvSpPr txBox="1"/>
          <p:nvPr/>
        </p:nvSpPr>
        <p:spPr>
          <a:xfrm>
            <a:off x="1969040" y="6868853"/>
            <a:ext cx="4363174" cy="1616710"/>
          </a:xfrm>
          <a:prstGeom prst="rect">
            <a:avLst/>
          </a:prstGeom>
        </p:spPr>
        <p:txBody>
          <a:bodyPr lIns="0" tIns="0" rIns="0" bIns="0" rtlCol="0" anchor="t">
            <a:spAutoFit/>
          </a:bodyPr>
          <a:lstStyle/>
          <a:p>
            <a:pPr algn="ctr">
              <a:lnSpc>
                <a:spcPts val="4339"/>
              </a:lnSpc>
            </a:pPr>
            <a:r>
              <a:rPr lang="en-US" sz="3099">
                <a:solidFill>
                  <a:srgbClr val="110F38"/>
                </a:solidFill>
                <a:latin typeface="Mont 2"/>
                <a:ea typeface="Mont 2"/>
                <a:cs typeface="Mont 2"/>
                <a:sym typeface="Mont 2"/>
              </a:rPr>
              <a:t>Societies</a:t>
            </a:r>
          </a:p>
          <a:p>
            <a:pPr algn="ctr">
              <a:lnSpc>
                <a:spcPts val="4339"/>
              </a:lnSpc>
            </a:pPr>
            <a:r>
              <a:rPr lang="en-US" sz="3099">
                <a:solidFill>
                  <a:srgbClr val="110F38"/>
                </a:solidFill>
                <a:latin typeface="Mont 2"/>
                <a:ea typeface="Mont 2"/>
                <a:cs typeface="Mont 2"/>
                <a:sym typeface="Mont 2"/>
              </a:rPr>
              <a:t>Volunteering</a:t>
            </a:r>
          </a:p>
          <a:p>
            <a:pPr algn="ctr">
              <a:lnSpc>
                <a:spcPts val="4339"/>
              </a:lnSpc>
            </a:pPr>
            <a:r>
              <a:rPr lang="en-US" sz="3099">
                <a:solidFill>
                  <a:srgbClr val="110F38"/>
                </a:solidFill>
                <a:latin typeface="Mont 2"/>
                <a:ea typeface="Mont 2"/>
                <a:cs typeface="Mont 2"/>
                <a:sym typeface="Mont 2"/>
              </a:rPr>
              <a:t>Sports</a:t>
            </a:r>
          </a:p>
        </p:txBody>
      </p:sp>
      <p:sp>
        <p:nvSpPr>
          <p:cNvPr id="16" name="TextBox 16"/>
          <p:cNvSpPr txBox="1"/>
          <p:nvPr/>
        </p:nvSpPr>
        <p:spPr>
          <a:xfrm>
            <a:off x="6962413" y="6868853"/>
            <a:ext cx="4363174" cy="1616710"/>
          </a:xfrm>
          <a:prstGeom prst="rect">
            <a:avLst/>
          </a:prstGeom>
        </p:spPr>
        <p:txBody>
          <a:bodyPr lIns="0" tIns="0" rIns="0" bIns="0" rtlCol="0" anchor="t">
            <a:spAutoFit/>
          </a:bodyPr>
          <a:lstStyle/>
          <a:p>
            <a:pPr algn="ctr">
              <a:lnSpc>
                <a:spcPts val="4339"/>
              </a:lnSpc>
            </a:pPr>
            <a:r>
              <a:rPr lang="en-US" sz="3099">
                <a:solidFill>
                  <a:srgbClr val="110F38"/>
                </a:solidFill>
                <a:latin typeface="Mont 2"/>
                <a:ea typeface="Mont 2"/>
                <a:cs typeface="Mont 2"/>
                <a:sym typeface="Mont 2"/>
              </a:rPr>
              <a:t>Elections</a:t>
            </a:r>
          </a:p>
          <a:p>
            <a:pPr algn="ctr">
              <a:lnSpc>
                <a:spcPts val="4339"/>
              </a:lnSpc>
            </a:pPr>
            <a:r>
              <a:rPr lang="en-US" sz="3099">
                <a:solidFill>
                  <a:srgbClr val="110F38"/>
                </a:solidFill>
                <a:latin typeface="Mont 2"/>
                <a:ea typeface="Mont 2"/>
                <a:cs typeface="Mont 2"/>
                <a:sym typeface="Mont 2"/>
              </a:rPr>
              <a:t>Democracy</a:t>
            </a:r>
          </a:p>
          <a:p>
            <a:pPr algn="ctr">
              <a:lnSpc>
                <a:spcPts val="4339"/>
              </a:lnSpc>
            </a:pPr>
            <a:r>
              <a:rPr lang="en-US" sz="3099">
                <a:solidFill>
                  <a:srgbClr val="110F38"/>
                </a:solidFill>
                <a:latin typeface="Mont 2"/>
                <a:ea typeface="Mont 2"/>
                <a:cs typeface="Mont 2"/>
                <a:sym typeface="Mont 2"/>
              </a:rPr>
              <a:t>Representation</a:t>
            </a:r>
          </a:p>
        </p:txBody>
      </p:sp>
      <p:sp>
        <p:nvSpPr>
          <p:cNvPr id="17" name="TextBox 17"/>
          <p:cNvSpPr txBox="1"/>
          <p:nvPr/>
        </p:nvSpPr>
        <p:spPr>
          <a:xfrm>
            <a:off x="12014121" y="6868854"/>
            <a:ext cx="4363174" cy="1616709"/>
          </a:xfrm>
          <a:prstGeom prst="rect">
            <a:avLst/>
          </a:prstGeom>
        </p:spPr>
        <p:txBody>
          <a:bodyPr lIns="0" tIns="0" rIns="0" bIns="0" rtlCol="0" anchor="t">
            <a:spAutoFit/>
          </a:bodyPr>
          <a:lstStyle/>
          <a:p>
            <a:pPr algn="ctr">
              <a:lnSpc>
                <a:spcPts val="4340"/>
              </a:lnSpc>
            </a:pPr>
            <a:r>
              <a:rPr lang="en-US" sz="3100">
                <a:solidFill>
                  <a:srgbClr val="110F38"/>
                </a:solidFill>
                <a:latin typeface="Mont 2"/>
                <a:ea typeface="Mont 2"/>
                <a:cs typeface="Mont 2"/>
                <a:sym typeface="Mont 2"/>
              </a:rPr>
              <a:t>Signposting</a:t>
            </a:r>
          </a:p>
          <a:p>
            <a:pPr algn="ctr">
              <a:lnSpc>
                <a:spcPts val="4340"/>
              </a:lnSpc>
            </a:pPr>
            <a:r>
              <a:rPr lang="en-US" sz="3100">
                <a:solidFill>
                  <a:srgbClr val="110F38"/>
                </a:solidFill>
                <a:latin typeface="Mont 2"/>
                <a:ea typeface="Mont 2"/>
                <a:cs typeface="Mont 2"/>
                <a:sym typeface="Mont 2"/>
              </a:rPr>
              <a:t>Housing</a:t>
            </a:r>
          </a:p>
          <a:p>
            <a:pPr algn="ctr">
              <a:lnSpc>
                <a:spcPts val="4340"/>
              </a:lnSpc>
            </a:pPr>
            <a:r>
              <a:rPr lang="en-US" sz="3100">
                <a:solidFill>
                  <a:srgbClr val="110F38"/>
                </a:solidFill>
                <a:latin typeface="Mont 2"/>
                <a:ea typeface="Mont 2"/>
                <a:cs typeface="Mont 2"/>
                <a:sym typeface="Mont 2"/>
              </a:rPr>
              <a:t>Sexual Health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Election Pledge: Positive campaigning</a:t>
            </a:r>
          </a:p>
        </p:txBody>
      </p:sp>
      <p:sp>
        <p:nvSpPr>
          <p:cNvPr id="5" name="TextBox 5"/>
          <p:cNvSpPr txBox="1"/>
          <p:nvPr/>
        </p:nvSpPr>
        <p:spPr>
          <a:xfrm>
            <a:off x="1028700" y="2448470"/>
            <a:ext cx="16230600" cy="5313860"/>
          </a:xfrm>
          <a:prstGeom prst="rect">
            <a:avLst/>
          </a:prstGeom>
        </p:spPr>
        <p:txBody>
          <a:bodyPr lIns="0" tIns="0" rIns="0" bIns="0" rtlCol="0" anchor="t">
            <a:spAutoFit/>
          </a:bodyPr>
          <a:lstStyle/>
          <a:p>
            <a:pPr marL="818890" lvl="1" indent="-409445" algn="l">
              <a:lnSpc>
                <a:spcPts val="5310"/>
              </a:lnSpc>
              <a:buFont typeface="Arial"/>
              <a:buChar char="•"/>
            </a:pPr>
            <a:r>
              <a:rPr lang="en-US" sz="3792">
                <a:solidFill>
                  <a:srgbClr val="110F38"/>
                </a:solidFill>
                <a:latin typeface="Lato 1"/>
                <a:ea typeface="Lato 1"/>
                <a:cs typeface="Lato 1"/>
                <a:sym typeface="Lato 1"/>
              </a:rPr>
              <a:t> Negative campaigning doesn’t work- it only harms you, though it isn’t against the rules.</a:t>
            </a:r>
          </a:p>
          <a:p>
            <a:pPr algn="l">
              <a:lnSpc>
                <a:spcPts val="5310"/>
              </a:lnSpc>
            </a:pPr>
            <a:endParaRPr lang="en-US" sz="3792">
              <a:solidFill>
                <a:srgbClr val="110F38"/>
              </a:solidFill>
              <a:latin typeface="Lato 1"/>
              <a:ea typeface="Lato 1"/>
              <a:cs typeface="Lato 1"/>
              <a:sym typeface="Lato 1"/>
            </a:endParaRPr>
          </a:p>
          <a:p>
            <a:pPr marL="818890" lvl="1" indent="-409445" algn="l">
              <a:lnSpc>
                <a:spcPts val="5310"/>
              </a:lnSpc>
              <a:buFont typeface="Arial"/>
              <a:buChar char="•"/>
            </a:pPr>
            <a:r>
              <a:rPr lang="en-US" sz="3792">
                <a:solidFill>
                  <a:srgbClr val="110F38"/>
                </a:solidFill>
                <a:latin typeface="Lato 1"/>
                <a:ea typeface="Lato 1"/>
                <a:cs typeface="Lato 1"/>
                <a:sym typeface="Lato 1"/>
              </a:rPr>
              <a:t> Focus on yourself, not others</a:t>
            </a:r>
          </a:p>
          <a:p>
            <a:pPr algn="l">
              <a:lnSpc>
                <a:spcPts val="5310"/>
              </a:lnSpc>
            </a:pPr>
            <a:endParaRPr lang="en-US" sz="3792">
              <a:solidFill>
                <a:srgbClr val="110F38"/>
              </a:solidFill>
              <a:latin typeface="Lato 1"/>
              <a:ea typeface="Lato 1"/>
              <a:cs typeface="Lato 1"/>
              <a:sym typeface="Lato 1"/>
            </a:endParaRPr>
          </a:p>
          <a:p>
            <a:pPr marL="818890" lvl="1" indent="-409445" algn="l">
              <a:lnSpc>
                <a:spcPts val="5310"/>
              </a:lnSpc>
              <a:buFont typeface="Arial"/>
              <a:buChar char="•"/>
            </a:pPr>
            <a:r>
              <a:rPr lang="en-US" sz="3792">
                <a:solidFill>
                  <a:srgbClr val="110F38"/>
                </a:solidFill>
                <a:latin typeface="Lato 1"/>
                <a:ea typeface="Lato 1"/>
                <a:cs typeface="Lato 1"/>
                <a:sym typeface="Lato 1"/>
              </a:rPr>
              <a:t> Don’t be afraid to promote yourself</a:t>
            </a:r>
          </a:p>
          <a:p>
            <a:pPr algn="l">
              <a:lnSpc>
                <a:spcPts val="5310"/>
              </a:lnSpc>
            </a:pPr>
            <a:endParaRPr lang="en-US" sz="3792">
              <a:solidFill>
                <a:srgbClr val="110F38"/>
              </a:solidFill>
              <a:latin typeface="Lato 1"/>
              <a:ea typeface="Lato 1"/>
              <a:cs typeface="Lato 1"/>
              <a:sym typeface="Lato 1"/>
            </a:endParaRPr>
          </a:p>
          <a:p>
            <a:pPr marL="818890" lvl="1" indent="-409445" algn="l">
              <a:lnSpc>
                <a:spcPts val="5310"/>
              </a:lnSpc>
              <a:buFont typeface="Arial"/>
              <a:buChar char="•"/>
            </a:pPr>
            <a:r>
              <a:rPr lang="en-US" sz="3792">
                <a:solidFill>
                  <a:srgbClr val="110F38"/>
                </a:solidFill>
                <a:latin typeface="Lato 1"/>
                <a:ea typeface="Lato 1"/>
                <a:cs typeface="Lato 1"/>
                <a:sym typeface="Lato 1"/>
              </a:rPr>
              <a:t> Be respectful!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2630800" y="2926079"/>
            <a:ext cx="13026400" cy="4311017"/>
          </a:xfrm>
          <a:prstGeom prst="rect">
            <a:avLst/>
          </a:prstGeom>
        </p:spPr>
        <p:txBody>
          <a:bodyPr lIns="0" tIns="0" rIns="0" bIns="0" rtlCol="0" anchor="t">
            <a:spAutoFit/>
          </a:bodyPr>
          <a:lstStyle/>
          <a:p>
            <a:pPr algn="ctr">
              <a:lnSpc>
                <a:spcPts val="8609"/>
              </a:lnSpc>
            </a:pPr>
            <a:r>
              <a:rPr lang="en-US" sz="6149">
                <a:solidFill>
                  <a:srgbClr val="110F38"/>
                </a:solidFill>
                <a:latin typeface="Mont 1"/>
                <a:ea typeface="Mont 1"/>
                <a:cs typeface="Mont 1"/>
                <a:sym typeface="Mont 1"/>
              </a:rPr>
              <a:t>Any questions?</a:t>
            </a:r>
          </a:p>
          <a:p>
            <a:pPr algn="ctr">
              <a:lnSpc>
                <a:spcPts val="8609"/>
              </a:lnSpc>
            </a:pPr>
            <a:endParaRPr lang="en-US" sz="6149">
              <a:solidFill>
                <a:srgbClr val="110F38"/>
              </a:solidFill>
              <a:latin typeface="Mont 1"/>
              <a:ea typeface="Mont 1"/>
              <a:cs typeface="Mont 1"/>
              <a:sym typeface="Mont 1"/>
            </a:endParaRPr>
          </a:p>
          <a:p>
            <a:pPr algn="ctr">
              <a:lnSpc>
                <a:spcPts val="8609"/>
              </a:lnSpc>
            </a:pPr>
            <a:endParaRPr lang="en-US" sz="6149">
              <a:solidFill>
                <a:srgbClr val="110F38"/>
              </a:solidFill>
              <a:latin typeface="Mont 1"/>
              <a:ea typeface="Mont 1"/>
              <a:cs typeface="Mont 1"/>
              <a:sym typeface="Mont 1"/>
            </a:endParaRPr>
          </a:p>
          <a:p>
            <a:pPr algn="ctr">
              <a:lnSpc>
                <a:spcPts val="8609"/>
              </a:lnSpc>
            </a:pPr>
            <a:r>
              <a:rPr lang="en-US" sz="6149">
                <a:solidFill>
                  <a:srgbClr val="110F38"/>
                </a:solidFill>
                <a:latin typeface="Mont 1"/>
                <a:ea typeface="Mont 1"/>
                <a:cs typeface="Mont 1"/>
                <a:sym typeface="Mont 1"/>
              </a:rPr>
              <a:t>Good luck!</a:t>
            </a:r>
          </a:p>
        </p:txBody>
      </p:sp>
      <p:sp>
        <p:nvSpPr>
          <p:cNvPr id="5" name="TextBox 5"/>
          <p:cNvSpPr txBox="1"/>
          <p:nvPr/>
        </p:nvSpPr>
        <p:spPr>
          <a:xfrm>
            <a:off x="4003766" y="4564380"/>
            <a:ext cx="10280468" cy="1091565"/>
          </a:xfrm>
          <a:prstGeom prst="rect">
            <a:avLst/>
          </a:prstGeom>
        </p:spPr>
        <p:txBody>
          <a:bodyPr lIns="0" tIns="0" rIns="0" bIns="0" rtlCol="0" anchor="t">
            <a:spAutoFit/>
          </a:bodyPr>
          <a:lstStyle/>
          <a:p>
            <a:pPr algn="ctr">
              <a:lnSpc>
                <a:spcPts val="4409"/>
              </a:lnSpc>
            </a:pPr>
            <a:r>
              <a:rPr lang="en-US" sz="3150">
                <a:solidFill>
                  <a:srgbClr val="110F38"/>
                </a:solidFill>
                <a:latin typeface="Lato 1"/>
                <a:ea typeface="Lato 1"/>
                <a:cs typeface="Lato 1"/>
                <a:sym typeface="Lato 1"/>
              </a:rPr>
              <a:t>Check the FAQs on the election website if you want to find out more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Before we begin...</a:t>
            </a:r>
          </a:p>
        </p:txBody>
      </p:sp>
      <p:sp>
        <p:nvSpPr>
          <p:cNvPr id="5" name="TextBox 5"/>
          <p:cNvSpPr txBox="1"/>
          <p:nvPr/>
        </p:nvSpPr>
        <p:spPr>
          <a:xfrm>
            <a:off x="1028700" y="4087658"/>
            <a:ext cx="16230600" cy="2035483"/>
          </a:xfrm>
          <a:prstGeom prst="rect">
            <a:avLst/>
          </a:prstGeom>
        </p:spPr>
        <p:txBody>
          <a:bodyPr lIns="0" tIns="0" rIns="0" bIns="0" rtlCol="0" anchor="t">
            <a:spAutoFit/>
          </a:bodyPr>
          <a:lstStyle/>
          <a:p>
            <a:pPr algn="ctr">
              <a:lnSpc>
                <a:spcPts val="5408"/>
              </a:lnSpc>
            </a:pPr>
            <a:r>
              <a:rPr lang="en-US" sz="3862">
                <a:solidFill>
                  <a:srgbClr val="110F38"/>
                </a:solidFill>
                <a:latin typeface="Lato 2"/>
                <a:ea typeface="Lato 2"/>
                <a:cs typeface="Lato 2"/>
                <a:sym typeface="Lato 2"/>
              </a:rPr>
              <a:t>Please fill out your availability on the forms if you haven’t already!</a:t>
            </a:r>
          </a:p>
          <a:p>
            <a:pPr algn="ctr">
              <a:lnSpc>
                <a:spcPts val="5408"/>
              </a:lnSpc>
            </a:pPr>
            <a:endParaRPr lang="en-US" sz="3862">
              <a:solidFill>
                <a:srgbClr val="110F38"/>
              </a:solidFill>
              <a:latin typeface="Lato 2"/>
              <a:ea typeface="Lato 2"/>
              <a:cs typeface="Lato 2"/>
              <a:sym typeface="Lato 2"/>
            </a:endParaRPr>
          </a:p>
          <a:p>
            <a:pPr algn="ctr">
              <a:lnSpc>
                <a:spcPts val="5408"/>
              </a:lnSpc>
            </a:pPr>
            <a:r>
              <a:rPr lang="en-US" sz="3862">
                <a:solidFill>
                  <a:srgbClr val="110F38"/>
                </a:solidFill>
                <a:latin typeface="Lato 2"/>
                <a:ea typeface="Lato 2"/>
                <a:cs typeface="Lato 2"/>
                <a:sym typeface="Lato 2"/>
              </a:rPr>
              <a:t>This is so that we can arrange training for you as soon as you are elected.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4" name="TextBox 4"/>
          <p:cNvSpPr txBox="1"/>
          <p:nvPr/>
        </p:nvSpPr>
        <p:spPr>
          <a:xfrm>
            <a:off x="1028700" y="2137149"/>
            <a:ext cx="16230600" cy="6492240"/>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110F38"/>
                </a:solidFill>
                <a:latin typeface="Lato 1"/>
                <a:ea typeface="Lato 1"/>
                <a:cs typeface="Lato 1"/>
                <a:sym typeface="Lato 1"/>
              </a:rPr>
              <a:t>1 page A4 manifesto deadline </a:t>
            </a:r>
            <a:r>
              <a:rPr lang="en-US" sz="3150" b="1">
                <a:solidFill>
                  <a:srgbClr val="110F38"/>
                </a:solidFill>
                <a:latin typeface="Lato 1 Bold"/>
                <a:ea typeface="Lato 1 Bold"/>
                <a:cs typeface="Lato 1 Bold"/>
                <a:sym typeface="Lato 1 Bold"/>
              </a:rPr>
              <a:t>9am 8th October</a:t>
            </a:r>
          </a:p>
          <a:p>
            <a:pPr marL="680085" lvl="1" indent="-340042" algn="l">
              <a:lnSpc>
                <a:spcPts val="4409"/>
              </a:lnSpc>
              <a:buFont typeface="Arial"/>
              <a:buChar char="•"/>
            </a:pPr>
            <a:r>
              <a:rPr lang="en-US" sz="3150">
                <a:solidFill>
                  <a:srgbClr val="110F38"/>
                </a:solidFill>
                <a:latin typeface="Lato 1"/>
                <a:ea typeface="Lato 1"/>
                <a:cs typeface="Lato 1"/>
                <a:sym typeface="Lato 1"/>
              </a:rPr>
              <a:t>Start of campaigning and candidate list released </a:t>
            </a:r>
            <a:r>
              <a:rPr lang="en-US" sz="3150" b="1">
                <a:solidFill>
                  <a:srgbClr val="110F38"/>
                </a:solidFill>
                <a:latin typeface="Lato 1 Bold"/>
                <a:ea typeface="Lato 1 Bold"/>
                <a:cs typeface="Lato 1 Bold"/>
                <a:sym typeface="Lato 1 Bold"/>
              </a:rPr>
              <a:t>9th October from 9am</a:t>
            </a:r>
          </a:p>
          <a:p>
            <a:pPr marL="680085" lvl="1" indent="-340042" algn="l">
              <a:lnSpc>
                <a:spcPts val="4409"/>
              </a:lnSpc>
              <a:buFont typeface="Arial"/>
              <a:buChar char="•"/>
            </a:pPr>
            <a:r>
              <a:rPr lang="en-US" sz="3150">
                <a:solidFill>
                  <a:srgbClr val="110F38"/>
                </a:solidFill>
                <a:latin typeface="Lato 1"/>
                <a:ea typeface="Lato 1"/>
                <a:cs typeface="Lato 1"/>
                <a:sym typeface="Lato 1"/>
              </a:rPr>
              <a:t>Manifesto booklet released </a:t>
            </a:r>
            <a:r>
              <a:rPr lang="en-US" sz="3150" b="1">
                <a:solidFill>
                  <a:srgbClr val="110F38"/>
                </a:solidFill>
                <a:latin typeface="Lato 1 Bold"/>
                <a:ea typeface="Lato 1 Bold"/>
                <a:cs typeface="Lato 1 Bold"/>
                <a:sym typeface="Lato 1 Bold"/>
              </a:rPr>
              <a:t>9th October</a:t>
            </a:r>
          </a:p>
          <a:p>
            <a:pPr marL="680085" lvl="1" indent="-340042" algn="l">
              <a:lnSpc>
                <a:spcPts val="4409"/>
              </a:lnSpc>
              <a:buFont typeface="Arial"/>
              <a:buChar char="•"/>
            </a:pPr>
            <a:r>
              <a:rPr lang="en-US" sz="3150">
                <a:solidFill>
                  <a:srgbClr val="110F38"/>
                </a:solidFill>
                <a:latin typeface="Lato 1"/>
                <a:ea typeface="Lato 1"/>
                <a:cs typeface="Lato 1"/>
                <a:sym typeface="Lato 1"/>
              </a:rPr>
              <a:t>Voting</a:t>
            </a:r>
            <a:r>
              <a:rPr lang="en-US" sz="3150" b="1">
                <a:solidFill>
                  <a:srgbClr val="110F38"/>
                </a:solidFill>
                <a:latin typeface="Lato 1 Bold"/>
                <a:ea typeface="Lato 1 Bold"/>
                <a:cs typeface="Lato 1 Bold"/>
                <a:sym typeface="Lato 1 Bold"/>
              </a:rPr>
              <a:t> </a:t>
            </a:r>
            <a:r>
              <a:rPr lang="en-US" sz="3150">
                <a:solidFill>
                  <a:srgbClr val="110F38"/>
                </a:solidFill>
                <a:latin typeface="Lato 1"/>
                <a:ea typeface="Lato 1"/>
                <a:cs typeface="Lato 1"/>
                <a:sym typeface="Lato 1"/>
              </a:rPr>
              <a:t>open from </a:t>
            </a:r>
            <a:r>
              <a:rPr lang="en-US" sz="3150" b="1">
                <a:solidFill>
                  <a:srgbClr val="110F38"/>
                </a:solidFill>
                <a:latin typeface="Lato 1 Bold"/>
                <a:ea typeface="Lato 1 Bold"/>
                <a:cs typeface="Lato 1 Bold"/>
                <a:sym typeface="Lato 1 Bold"/>
              </a:rPr>
              <a:t>10am 14th </a:t>
            </a:r>
            <a:r>
              <a:rPr lang="en-US" sz="3150">
                <a:solidFill>
                  <a:srgbClr val="110F38"/>
                </a:solidFill>
                <a:latin typeface="Lato 1"/>
                <a:ea typeface="Lato 1"/>
                <a:cs typeface="Lato 1"/>
                <a:sym typeface="Lato 1"/>
              </a:rPr>
              <a:t>to </a:t>
            </a:r>
            <a:r>
              <a:rPr lang="en-US" sz="3150" b="1">
                <a:solidFill>
                  <a:srgbClr val="110F38"/>
                </a:solidFill>
                <a:latin typeface="Lato 1 Bold"/>
                <a:ea typeface="Lato 1 Bold"/>
                <a:cs typeface="Lato 1 Bold"/>
                <a:sym typeface="Lato 1 Bold"/>
              </a:rPr>
              <a:t>2pm 15th October</a:t>
            </a:r>
          </a:p>
          <a:p>
            <a:pPr marL="680085" lvl="1" indent="-340042" algn="l">
              <a:lnSpc>
                <a:spcPts val="4409"/>
              </a:lnSpc>
              <a:buFont typeface="Arial"/>
              <a:buChar char="•"/>
            </a:pPr>
            <a:r>
              <a:rPr lang="en-US" sz="3150">
                <a:solidFill>
                  <a:srgbClr val="110F38"/>
                </a:solidFill>
                <a:latin typeface="Lato 1"/>
                <a:ea typeface="Lato 1"/>
                <a:cs typeface="Lato 1"/>
                <a:sym typeface="Lato 1"/>
              </a:rPr>
              <a:t>Expenses deadline </a:t>
            </a:r>
            <a:r>
              <a:rPr lang="en-US" sz="3150" b="1">
                <a:solidFill>
                  <a:srgbClr val="110F38"/>
                </a:solidFill>
                <a:latin typeface="Lato 1 Bold"/>
                <a:ea typeface="Lato 1 Bold"/>
                <a:cs typeface="Lato 1 Bold"/>
                <a:sym typeface="Lato 1 Bold"/>
              </a:rPr>
              <a:t>midday 15th October</a:t>
            </a:r>
          </a:p>
          <a:p>
            <a:pPr marL="680085" lvl="1" indent="-340042" algn="l">
              <a:lnSpc>
                <a:spcPts val="4409"/>
              </a:lnSpc>
              <a:buFont typeface="Arial"/>
              <a:buChar char="•"/>
            </a:pPr>
            <a:r>
              <a:rPr lang="en-US" sz="3150">
                <a:solidFill>
                  <a:srgbClr val="110F38"/>
                </a:solidFill>
                <a:latin typeface="Lato 1"/>
                <a:ea typeface="Lato 1"/>
                <a:cs typeface="Lato 1"/>
                <a:sym typeface="Lato 1"/>
              </a:rPr>
              <a:t>Deadline for submission of confirmation to proceed form </a:t>
            </a:r>
            <a:r>
              <a:rPr lang="en-US" sz="3150" b="1">
                <a:solidFill>
                  <a:srgbClr val="110F38"/>
                </a:solidFill>
                <a:latin typeface="Lato 1 Bold"/>
                <a:ea typeface="Lato 1 Bold"/>
                <a:cs typeface="Lato 1 Bold"/>
                <a:sym typeface="Lato 1 Bold"/>
              </a:rPr>
              <a:t>2pm 15th October</a:t>
            </a:r>
          </a:p>
          <a:p>
            <a:pPr marL="680085" lvl="1" indent="-340042" algn="l">
              <a:lnSpc>
                <a:spcPts val="4409"/>
              </a:lnSpc>
              <a:buFont typeface="Arial"/>
              <a:buChar char="•"/>
            </a:pPr>
            <a:r>
              <a:rPr lang="en-US" sz="3150">
                <a:solidFill>
                  <a:srgbClr val="110F38"/>
                </a:solidFill>
                <a:latin typeface="Lato 1"/>
                <a:ea typeface="Lato 1"/>
                <a:cs typeface="Lato 1"/>
                <a:sym typeface="Lato 1"/>
              </a:rPr>
              <a:t>Deadline for submission of complaints </a:t>
            </a:r>
            <a:r>
              <a:rPr lang="en-US" sz="3150" b="1">
                <a:solidFill>
                  <a:srgbClr val="110F38"/>
                </a:solidFill>
                <a:latin typeface="Lato 1 Bold"/>
                <a:ea typeface="Lato 1 Bold"/>
                <a:cs typeface="Lato 1 Bold"/>
                <a:sym typeface="Lato 1 Bold"/>
              </a:rPr>
              <a:t>3pm 15th October</a:t>
            </a:r>
          </a:p>
          <a:p>
            <a:pPr marL="680085" lvl="1" indent="-340042" algn="l">
              <a:lnSpc>
                <a:spcPts val="4409"/>
              </a:lnSpc>
              <a:buFont typeface="Arial"/>
              <a:buChar char="•"/>
            </a:pPr>
            <a:r>
              <a:rPr lang="en-US" sz="3150">
                <a:solidFill>
                  <a:srgbClr val="110F38"/>
                </a:solidFill>
                <a:latin typeface="Lato 1"/>
                <a:ea typeface="Lato 1"/>
                <a:cs typeface="Lato 1"/>
                <a:sym typeface="Lato 1"/>
              </a:rPr>
              <a:t>Results announced via email </a:t>
            </a:r>
            <a:r>
              <a:rPr lang="en-US" sz="3150" b="1">
                <a:solidFill>
                  <a:srgbClr val="110F38"/>
                </a:solidFill>
                <a:latin typeface="Lato 1 Bold"/>
                <a:ea typeface="Lato 1 Bold"/>
                <a:cs typeface="Lato 1 Bold"/>
                <a:sym typeface="Lato 1 Bold"/>
              </a:rPr>
              <a:t>4:30pm 15th October</a:t>
            </a:r>
          </a:p>
          <a:p>
            <a:pPr algn="l">
              <a:lnSpc>
                <a:spcPts val="3430"/>
              </a:lnSpc>
            </a:pPr>
            <a:endParaRPr lang="en-US" sz="3150" b="1">
              <a:solidFill>
                <a:srgbClr val="110F38"/>
              </a:solidFill>
              <a:latin typeface="Lato 1 Bold"/>
              <a:ea typeface="Lato 1 Bold"/>
              <a:cs typeface="Lato 1 Bold"/>
              <a:sym typeface="Lato 1 Bold"/>
            </a:endParaRPr>
          </a:p>
          <a:p>
            <a:pPr algn="l">
              <a:lnSpc>
                <a:spcPts val="4409"/>
              </a:lnSpc>
            </a:pPr>
            <a:r>
              <a:rPr lang="en-US" sz="3150" b="1">
                <a:solidFill>
                  <a:srgbClr val="110F38"/>
                </a:solidFill>
                <a:latin typeface="Lato 1 Bold"/>
                <a:ea typeface="Lato 1 Bold"/>
                <a:cs typeface="Lato 1 Bold"/>
                <a:sym typeface="Lato 1 Bold"/>
              </a:rPr>
              <a:t>If elected, training will take place on 23rd and 26th October</a:t>
            </a:r>
          </a:p>
          <a:p>
            <a:pPr marL="680085" lvl="1" indent="-340042" algn="l">
              <a:lnSpc>
                <a:spcPts val="4409"/>
              </a:lnSpc>
              <a:buFont typeface="Arial"/>
              <a:buChar char="•"/>
            </a:pPr>
            <a:r>
              <a:rPr lang="en-US" sz="3150">
                <a:solidFill>
                  <a:srgbClr val="110F38"/>
                </a:solidFill>
                <a:latin typeface="Lato 1"/>
                <a:ea typeface="Lato 1"/>
                <a:cs typeface="Lato 1"/>
                <a:sym typeface="Lato 1"/>
              </a:rPr>
              <a:t>Part-Time Officer induction 23rd October (12:30-5pm)</a:t>
            </a:r>
          </a:p>
          <a:p>
            <a:pPr marL="680085" lvl="1" indent="-340042" algn="l">
              <a:lnSpc>
                <a:spcPts val="4409"/>
              </a:lnSpc>
              <a:buFont typeface="Arial"/>
              <a:buChar char="•"/>
            </a:pPr>
            <a:r>
              <a:rPr lang="en-US" sz="3150">
                <a:solidFill>
                  <a:srgbClr val="110F38"/>
                </a:solidFill>
                <a:latin typeface="Lato 1"/>
                <a:ea typeface="Lato 1"/>
                <a:cs typeface="Lato 1"/>
                <a:sym typeface="Lato 1"/>
              </a:rPr>
              <a:t>Student Leaders Conference- 26th October (10:30-3pm)</a:t>
            </a:r>
          </a:p>
        </p:txBody>
      </p:sp>
      <p:sp>
        <p:nvSpPr>
          <p:cNvPr id="5" name="TextBox 5"/>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Important dates</a:t>
            </a:r>
          </a:p>
        </p:txBody>
      </p:sp>
      <p:sp>
        <p:nvSpPr>
          <p:cNvPr id="6" name="TextBox 6"/>
          <p:cNvSpPr txBox="1"/>
          <p:nvPr/>
        </p:nvSpPr>
        <p:spPr>
          <a:xfrm>
            <a:off x="12178517" y="7333116"/>
            <a:ext cx="2770344" cy="1003935"/>
          </a:xfrm>
          <a:prstGeom prst="rect">
            <a:avLst/>
          </a:prstGeom>
        </p:spPr>
        <p:txBody>
          <a:bodyPr lIns="0" tIns="0" rIns="0" bIns="0" rtlCol="0" anchor="t">
            <a:spAutoFit/>
          </a:bodyPr>
          <a:lstStyle/>
          <a:p>
            <a:pPr algn="ctr">
              <a:lnSpc>
                <a:spcPts val="3990"/>
              </a:lnSpc>
              <a:spcBef>
                <a:spcPct val="0"/>
              </a:spcBef>
            </a:pPr>
            <a:r>
              <a:rPr lang="en-US" sz="2850">
                <a:solidFill>
                  <a:srgbClr val="110F38"/>
                </a:solidFill>
                <a:latin typeface="Mont 1"/>
                <a:ea typeface="Mont 1"/>
                <a:cs typeface="Mont 1"/>
                <a:sym typeface="Mont 1"/>
              </a:rPr>
              <a:t>Block</a:t>
            </a:r>
            <a:r>
              <a:rPr lang="en-US" sz="2850" b="1">
                <a:solidFill>
                  <a:srgbClr val="110F38"/>
                </a:solidFill>
                <a:latin typeface="Mont 1"/>
                <a:ea typeface="Mont 1"/>
                <a:cs typeface="Mont 1"/>
                <a:sym typeface="Mont 1"/>
              </a:rPr>
              <a:t> this out in your diaries!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3"/>
            <a:stretch>
              <a:fillRect/>
            </a:stretch>
          </a:blipFill>
        </p:spPr>
      </p:sp>
      <p:sp>
        <p:nvSpPr>
          <p:cNvPr id="3" name="Freeform 3"/>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4"/>
            <a:stretch>
              <a:fillRect/>
            </a:stretch>
          </a:blipFill>
        </p:spPr>
      </p:sp>
      <p:sp>
        <p:nvSpPr>
          <p:cNvPr id="4" name="TextBox 4"/>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Rules</a:t>
            </a:r>
          </a:p>
        </p:txBody>
      </p:sp>
      <p:sp>
        <p:nvSpPr>
          <p:cNvPr id="5" name="TextBox 5"/>
          <p:cNvSpPr txBox="1"/>
          <p:nvPr/>
        </p:nvSpPr>
        <p:spPr>
          <a:xfrm>
            <a:off x="1028700" y="2416728"/>
            <a:ext cx="16230600" cy="4604044"/>
          </a:xfrm>
          <a:prstGeom prst="rect">
            <a:avLst/>
          </a:prstGeom>
        </p:spPr>
        <p:txBody>
          <a:bodyPr lIns="0" tIns="0" rIns="0" bIns="0" rtlCol="0" anchor="t">
            <a:spAutoFit/>
          </a:bodyPr>
          <a:lstStyle/>
          <a:p>
            <a:pPr marL="942060" lvl="1" indent="-471030" algn="l">
              <a:lnSpc>
                <a:spcPts val="6108"/>
              </a:lnSpc>
              <a:buFont typeface="Arial"/>
              <a:buChar char="•"/>
            </a:pPr>
            <a:r>
              <a:rPr lang="en-US" sz="4363">
                <a:solidFill>
                  <a:srgbClr val="110F38"/>
                </a:solidFill>
                <a:latin typeface="Lato 1"/>
                <a:ea typeface="Lato 1"/>
                <a:cs typeface="Lato 1"/>
                <a:sym typeface="Lato 1"/>
              </a:rPr>
              <a:t>Read the rules, the appendixes and election handbook at: https://www.leicesterunion.com/voice/democracy/elections/electionresources/</a:t>
            </a:r>
          </a:p>
          <a:p>
            <a:pPr algn="l">
              <a:lnSpc>
                <a:spcPts val="6108"/>
              </a:lnSpc>
            </a:pPr>
            <a:endParaRPr lang="en-US" sz="4363">
              <a:solidFill>
                <a:srgbClr val="110F38"/>
              </a:solidFill>
              <a:latin typeface="Lato 1"/>
              <a:ea typeface="Lato 1"/>
              <a:cs typeface="Lato 1"/>
              <a:sym typeface="Lato 1"/>
            </a:endParaRPr>
          </a:p>
          <a:p>
            <a:pPr marL="942060" lvl="1" indent="-471030" algn="l">
              <a:lnSpc>
                <a:spcPts val="6108"/>
              </a:lnSpc>
              <a:buFont typeface="Arial"/>
              <a:buChar char="•"/>
            </a:pPr>
            <a:r>
              <a:rPr lang="en-US" sz="4363">
                <a:solidFill>
                  <a:srgbClr val="110F38"/>
                </a:solidFill>
                <a:latin typeface="Lato 1"/>
                <a:ea typeface="Lato 1"/>
                <a:cs typeface="Lato 1"/>
                <a:sym typeface="Lato 1"/>
              </a:rPr>
              <a:t>If there is anything you are unsure of, please ask one of the election team or email su-elections@le.ac.uk.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Rules part 1</a:t>
            </a:r>
          </a:p>
        </p:txBody>
      </p:sp>
      <p:sp>
        <p:nvSpPr>
          <p:cNvPr id="3" name="Freeform 3"/>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4" name="Freeform 4"/>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5" name="TextBox 5"/>
          <p:cNvSpPr txBox="1"/>
          <p:nvPr/>
        </p:nvSpPr>
        <p:spPr>
          <a:xfrm>
            <a:off x="1028700" y="2907030"/>
            <a:ext cx="16230600" cy="4406265"/>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110F38"/>
                </a:solidFill>
                <a:latin typeface="Lato 1"/>
                <a:ea typeface="Lato 1"/>
                <a:cs typeface="Lato 1"/>
                <a:sym typeface="Lato 1"/>
              </a:rPr>
              <a:t>Abide by University Regulations, Union Bye-laws and the Law, in particular any reports of racism within the election will be treated extremely seriously.  </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You are unable to utilise either the</a:t>
            </a:r>
            <a:r>
              <a:rPr lang="en-US" sz="3150" b="1">
                <a:solidFill>
                  <a:srgbClr val="110F38"/>
                </a:solidFill>
                <a:latin typeface="Lato 1 Bold"/>
                <a:ea typeface="Lato 1 Bold"/>
                <a:cs typeface="Lato 1 Bold"/>
                <a:sym typeface="Lato 1 Bold"/>
              </a:rPr>
              <a:t> Union or University logo </a:t>
            </a:r>
            <a:r>
              <a:rPr lang="en-US" sz="3150">
                <a:solidFill>
                  <a:srgbClr val="110F38"/>
                </a:solidFill>
                <a:latin typeface="Lato 1"/>
                <a:ea typeface="Lato 1"/>
                <a:cs typeface="Lato 1"/>
                <a:sym typeface="Lato 1"/>
              </a:rPr>
              <a:t>as part of your campaign.</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Campaigning begins on </a:t>
            </a:r>
            <a:r>
              <a:rPr lang="en-US" sz="3150" b="1">
                <a:solidFill>
                  <a:srgbClr val="110F38"/>
                </a:solidFill>
                <a:latin typeface="Lato 1 Bold"/>
                <a:ea typeface="Lato 1 Bold"/>
                <a:cs typeface="Lato 1 Bold"/>
                <a:sym typeface="Lato 1 Bold"/>
              </a:rPr>
              <a:t>Wednesday 9th October at 9am</a:t>
            </a:r>
            <a:r>
              <a:rPr lang="en-US" sz="3150">
                <a:solidFill>
                  <a:srgbClr val="110F38"/>
                </a:solidFill>
                <a:latin typeface="Lato 1"/>
                <a:ea typeface="Lato 1"/>
                <a:cs typeface="Lato 1"/>
                <a:sym typeface="Lato 1"/>
              </a:rPr>
              <a:t>, any campaigning activity that falls within the scope of pre-campaigning as defined in appendix A of the rules is prohibited prior to this time.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Rules part 2</a:t>
            </a:r>
          </a:p>
        </p:txBody>
      </p:sp>
      <p:sp>
        <p:nvSpPr>
          <p:cNvPr id="3" name="Freeform 3"/>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4" name="Freeform 4"/>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5" name="TextBox 5"/>
          <p:cNvSpPr txBox="1"/>
          <p:nvPr/>
        </p:nvSpPr>
        <p:spPr>
          <a:xfrm>
            <a:off x="1028700" y="2354580"/>
            <a:ext cx="16230600" cy="5511165"/>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110F38"/>
                </a:solidFill>
                <a:latin typeface="Lato 1"/>
                <a:ea typeface="Lato 1"/>
                <a:cs typeface="Lato 1"/>
                <a:sym typeface="Lato 1"/>
              </a:rPr>
              <a:t>Any reports from students that they felt as though they were pressured to vote against their true intentions will be treated extremely seriously. It is also not permitted to vote on someone else’s behalf. </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Ensure that students are able to complete their vote in confidence and without undue pressure.</a:t>
            </a:r>
          </a:p>
          <a:p>
            <a:pPr algn="l">
              <a:lnSpc>
                <a:spcPts val="4409"/>
              </a:lnSpc>
            </a:pPr>
            <a:endParaRPr lang="en-US" sz="3150">
              <a:solidFill>
                <a:srgbClr val="110F38"/>
              </a:solidFill>
              <a:latin typeface="Lato 1"/>
              <a:ea typeface="Lato 1"/>
              <a:cs typeface="Lato 1"/>
              <a:sym typeface="Lato 1"/>
            </a:endParaRPr>
          </a:p>
          <a:p>
            <a:pPr marL="680085" lvl="1" indent="-340042" algn="l">
              <a:lnSpc>
                <a:spcPts val="4409"/>
              </a:lnSpc>
              <a:buFont typeface="Arial"/>
              <a:buChar char="•"/>
            </a:pPr>
            <a:r>
              <a:rPr lang="en-US" sz="3150">
                <a:solidFill>
                  <a:srgbClr val="110F38"/>
                </a:solidFill>
                <a:latin typeface="Lato 1"/>
                <a:ea typeface="Lato 1"/>
                <a:cs typeface="Lato 1"/>
                <a:sym typeface="Lato 1"/>
              </a:rPr>
              <a:t>Keep within your budget and submit receipts for any items you use by </a:t>
            </a:r>
            <a:r>
              <a:rPr lang="en-US" sz="3150" b="1">
                <a:solidFill>
                  <a:srgbClr val="110F38"/>
                </a:solidFill>
                <a:latin typeface="Lato 1 Bold"/>
                <a:ea typeface="Lato 1 Bold"/>
                <a:cs typeface="Lato 1 Bold"/>
                <a:sym typeface="Lato 1 Bold"/>
              </a:rPr>
              <a:t>midday on Tuesday 15th October</a:t>
            </a:r>
            <a:r>
              <a:rPr lang="en-US" sz="3150">
                <a:solidFill>
                  <a:srgbClr val="110F38"/>
                </a:solidFill>
                <a:latin typeface="Lato 1"/>
                <a:ea typeface="Lato 1"/>
                <a:cs typeface="Lato 1"/>
                <a:sym typeface="Lato 1"/>
              </a:rPr>
              <a:t>.</a:t>
            </a:r>
          </a:p>
          <a:p>
            <a:pPr algn="l">
              <a:lnSpc>
                <a:spcPts val="4409"/>
              </a:lnSpc>
            </a:pPr>
            <a:endParaRPr lang="en-US" sz="3150">
              <a:solidFill>
                <a:srgbClr val="110F38"/>
              </a:solidFill>
              <a:latin typeface="Lato 1"/>
              <a:ea typeface="Lato 1"/>
              <a:cs typeface="Lato 1"/>
              <a:sym typeface="Lato 1"/>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078355"/>
            <a:ext cx="16230600" cy="6063615"/>
          </a:xfrm>
          <a:prstGeom prst="rect">
            <a:avLst/>
          </a:prstGeom>
        </p:spPr>
        <p:txBody>
          <a:bodyPr lIns="0" tIns="0" rIns="0" bIns="0" rtlCol="0" anchor="t">
            <a:spAutoFit/>
          </a:bodyPr>
          <a:lstStyle/>
          <a:p>
            <a:pPr marL="680085" lvl="1" indent="-340042" algn="l">
              <a:lnSpc>
                <a:spcPts val="4409"/>
              </a:lnSpc>
              <a:buFont typeface="Arial"/>
              <a:buChar char="•"/>
            </a:pPr>
            <a:r>
              <a:rPr lang="en-US" sz="3150">
                <a:solidFill>
                  <a:srgbClr val="000000"/>
                </a:solidFill>
                <a:latin typeface="Lato 1"/>
                <a:ea typeface="Lato 1"/>
                <a:cs typeface="Lato 1"/>
                <a:sym typeface="Lato 1"/>
              </a:rPr>
              <a:t>Failure to attend a candidate briefing prior to the commencement of campaigning could result in </a:t>
            </a:r>
            <a:r>
              <a:rPr lang="en-US" sz="3150" b="1">
                <a:solidFill>
                  <a:srgbClr val="000000"/>
                </a:solidFill>
                <a:latin typeface="Lato 1 Bold"/>
                <a:ea typeface="Lato 1 Bold"/>
                <a:cs typeface="Lato 1 Bold"/>
                <a:sym typeface="Lato 1 Bold"/>
              </a:rPr>
              <a:t>disqualification </a:t>
            </a:r>
            <a:r>
              <a:rPr lang="en-US" sz="3150">
                <a:solidFill>
                  <a:srgbClr val="000000"/>
                </a:solidFill>
                <a:latin typeface="Lato 1"/>
                <a:ea typeface="Lato 1"/>
                <a:cs typeface="Lato 1"/>
                <a:sym typeface="Lato 1"/>
              </a:rPr>
              <a:t>from the election.</a:t>
            </a:r>
          </a:p>
          <a:p>
            <a:pPr algn="l">
              <a:lnSpc>
                <a:spcPts val="4409"/>
              </a:lnSpc>
            </a:pPr>
            <a:endParaRPr lang="en-US" sz="3150">
              <a:solidFill>
                <a:srgbClr val="000000"/>
              </a:solidFill>
              <a:latin typeface="Lato 1"/>
              <a:ea typeface="Lato 1"/>
              <a:cs typeface="Lato 1"/>
              <a:sym typeface="Lato 1"/>
            </a:endParaRPr>
          </a:p>
          <a:p>
            <a:pPr marL="680085" lvl="1" indent="-340042" algn="l">
              <a:lnSpc>
                <a:spcPts val="4409"/>
              </a:lnSpc>
              <a:buFont typeface="Arial"/>
              <a:buChar char="•"/>
            </a:pPr>
            <a:r>
              <a:rPr lang="en-US" sz="3150">
                <a:solidFill>
                  <a:srgbClr val="000000"/>
                </a:solidFill>
                <a:latin typeface="Lato 1"/>
                <a:ea typeface="Lato 1"/>
                <a:cs typeface="Lato 1"/>
                <a:sym typeface="Lato 1"/>
              </a:rPr>
              <a:t>All members of your campaign team </a:t>
            </a:r>
            <a:r>
              <a:rPr lang="en-US" sz="3150" b="1">
                <a:solidFill>
                  <a:srgbClr val="000000"/>
                </a:solidFill>
                <a:latin typeface="Lato 1 Bold"/>
                <a:ea typeface="Lato 1 Bold"/>
                <a:cs typeface="Lato 1 Bold"/>
                <a:sym typeface="Lato 1 Bold"/>
              </a:rPr>
              <a:t>must be current registered students at the University</a:t>
            </a:r>
            <a:r>
              <a:rPr lang="en-US" sz="3150">
                <a:solidFill>
                  <a:srgbClr val="000000"/>
                </a:solidFill>
                <a:latin typeface="Lato 1"/>
                <a:ea typeface="Lato 1"/>
                <a:cs typeface="Lato 1"/>
                <a:sym typeface="Lato 1"/>
              </a:rPr>
              <a:t> of Leicester </a:t>
            </a:r>
            <a:r>
              <a:rPr lang="en-US" sz="3150" b="1">
                <a:solidFill>
                  <a:srgbClr val="000000"/>
                </a:solidFill>
                <a:latin typeface="Lato 1 Bold"/>
                <a:ea typeface="Lato 1 Bold"/>
                <a:cs typeface="Lato 1 Bold"/>
                <a:sym typeface="Lato 1 Bold"/>
              </a:rPr>
              <a:t>or sabbatical officers</a:t>
            </a:r>
            <a:r>
              <a:rPr lang="en-US" sz="3150">
                <a:solidFill>
                  <a:srgbClr val="000000"/>
                </a:solidFill>
                <a:latin typeface="Lato 1"/>
                <a:ea typeface="Lato 1"/>
                <a:cs typeface="Lato 1"/>
                <a:sym typeface="Lato 1"/>
              </a:rPr>
              <a:t> who are rerunning, or have declared an interest in the elections.</a:t>
            </a:r>
          </a:p>
          <a:p>
            <a:pPr algn="l">
              <a:lnSpc>
                <a:spcPts val="4409"/>
              </a:lnSpc>
            </a:pPr>
            <a:endParaRPr lang="en-US" sz="3150">
              <a:solidFill>
                <a:srgbClr val="000000"/>
              </a:solidFill>
              <a:latin typeface="Lato 1"/>
              <a:ea typeface="Lato 1"/>
              <a:cs typeface="Lato 1"/>
              <a:sym typeface="Lato 1"/>
            </a:endParaRPr>
          </a:p>
          <a:p>
            <a:pPr marL="680085" lvl="1" indent="-340042" algn="l">
              <a:lnSpc>
                <a:spcPts val="4409"/>
              </a:lnSpc>
              <a:buFont typeface="Arial"/>
              <a:buChar char="•"/>
            </a:pPr>
            <a:r>
              <a:rPr lang="en-US" sz="3150">
                <a:solidFill>
                  <a:srgbClr val="000000"/>
                </a:solidFill>
                <a:latin typeface="Lato 1"/>
                <a:ea typeface="Lato 1"/>
                <a:cs typeface="Lato 1"/>
                <a:sym typeface="Lato 1"/>
              </a:rPr>
              <a:t>All candidates </a:t>
            </a:r>
            <a:r>
              <a:rPr lang="en-US" sz="3150" b="1">
                <a:solidFill>
                  <a:srgbClr val="000000"/>
                </a:solidFill>
                <a:latin typeface="Lato 1 Bold"/>
                <a:ea typeface="Lato 1 Bold"/>
                <a:cs typeface="Lato 1 Bold"/>
                <a:sym typeface="Lato 1 Bold"/>
              </a:rPr>
              <a:t>must send a list of their campaign team with their student IDs </a:t>
            </a:r>
            <a:r>
              <a:rPr lang="en-US" sz="3150">
                <a:solidFill>
                  <a:srgbClr val="000000"/>
                </a:solidFill>
                <a:latin typeface="Lato 1"/>
                <a:ea typeface="Lato 1"/>
                <a:cs typeface="Lato 1"/>
                <a:sym typeface="Lato 1"/>
              </a:rPr>
              <a:t>and update this when appropriate. The campaign team consist of students who have knowingly been recruited to perform tasks to support a candidate’s campaign, which may include: leafletting, reaching out to societies, speaking to students etc.</a:t>
            </a:r>
          </a:p>
        </p:txBody>
      </p:sp>
      <p:sp>
        <p:nvSpPr>
          <p:cNvPr id="3" name="Freeform 3"/>
          <p:cNvSpPr/>
          <p:nvPr/>
        </p:nvSpPr>
        <p:spPr>
          <a:xfrm flipH="1">
            <a:off x="0" y="8648039"/>
            <a:ext cx="18288000" cy="6278880"/>
          </a:xfrm>
          <a:custGeom>
            <a:avLst/>
            <a:gdLst/>
            <a:ahLst/>
            <a:cxnLst/>
            <a:rect l="l" t="t" r="r" b="b"/>
            <a:pathLst>
              <a:path w="18288000" h="6278880">
                <a:moveTo>
                  <a:pt x="18288000" y="0"/>
                </a:moveTo>
                <a:lnTo>
                  <a:pt x="0" y="0"/>
                </a:lnTo>
                <a:lnTo>
                  <a:pt x="0" y="6278880"/>
                </a:lnTo>
                <a:lnTo>
                  <a:pt x="18288000" y="6278880"/>
                </a:lnTo>
                <a:lnTo>
                  <a:pt x="18288000" y="0"/>
                </a:lnTo>
                <a:close/>
              </a:path>
            </a:pathLst>
          </a:custGeom>
          <a:blipFill>
            <a:blip r:embed="rId2"/>
            <a:stretch>
              <a:fillRect/>
            </a:stretch>
          </a:blipFill>
        </p:spPr>
      </p:sp>
      <p:sp>
        <p:nvSpPr>
          <p:cNvPr id="4" name="Freeform 4"/>
          <p:cNvSpPr/>
          <p:nvPr/>
        </p:nvSpPr>
        <p:spPr>
          <a:xfrm>
            <a:off x="14948861" y="8648039"/>
            <a:ext cx="3339139" cy="1638961"/>
          </a:xfrm>
          <a:custGeom>
            <a:avLst/>
            <a:gdLst/>
            <a:ahLst/>
            <a:cxnLst/>
            <a:rect l="l" t="t" r="r" b="b"/>
            <a:pathLst>
              <a:path w="3339139" h="1638961">
                <a:moveTo>
                  <a:pt x="0" y="0"/>
                </a:moveTo>
                <a:lnTo>
                  <a:pt x="3339139" y="0"/>
                </a:lnTo>
                <a:lnTo>
                  <a:pt x="3339139" y="1638961"/>
                </a:lnTo>
                <a:lnTo>
                  <a:pt x="0" y="1638961"/>
                </a:lnTo>
                <a:lnTo>
                  <a:pt x="0" y="0"/>
                </a:lnTo>
                <a:close/>
              </a:path>
            </a:pathLst>
          </a:custGeom>
          <a:blipFill>
            <a:blip r:embed="rId3"/>
            <a:stretch>
              <a:fillRect/>
            </a:stretch>
          </a:blipFill>
        </p:spPr>
      </p:sp>
      <p:sp>
        <p:nvSpPr>
          <p:cNvPr id="5" name="TextBox 5"/>
          <p:cNvSpPr txBox="1"/>
          <p:nvPr/>
        </p:nvSpPr>
        <p:spPr>
          <a:xfrm>
            <a:off x="1028700" y="904875"/>
            <a:ext cx="16230600" cy="1053467"/>
          </a:xfrm>
          <a:prstGeom prst="rect">
            <a:avLst/>
          </a:prstGeom>
        </p:spPr>
        <p:txBody>
          <a:bodyPr lIns="0" tIns="0" rIns="0" bIns="0" rtlCol="0" anchor="t">
            <a:spAutoFit/>
          </a:bodyPr>
          <a:lstStyle/>
          <a:p>
            <a:pPr algn="l">
              <a:lnSpc>
                <a:spcPts val="8609"/>
              </a:lnSpc>
            </a:pPr>
            <a:r>
              <a:rPr lang="en-US" sz="6149">
                <a:solidFill>
                  <a:srgbClr val="110F38"/>
                </a:solidFill>
                <a:latin typeface="Mont 1"/>
                <a:ea typeface="Mont 1"/>
                <a:cs typeface="Mont 1"/>
                <a:sym typeface="Mont 1"/>
              </a:rPr>
              <a:t>Rules part 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2044</Words>
  <Application>Microsoft Office PowerPoint</Application>
  <PresentationFormat>Custom</PresentationFormat>
  <Paragraphs>209</Paragraphs>
  <Slides>31</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Mont 1</vt:lpstr>
      <vt:lpstr>Calibri</vt:lpstr>
      <vt:lpstr>Lato 2</vt:lpstr>
      <vt:lpstr>Mont 2</vt:lpstr>
      <vt:lpstr>Lato 2 Bold</vt:lpstr>
      <vt:lpstr>Arial</vt:lpstr>
      <vt:lpstr>Lato 1</vt:lpstr>
      <vt:lpstr>Lato 1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Autumn Elections Rules + regulations candidate briefing</dc:title>
  <cp:lastModifiedBy>Jones, Amelia</cp:lastModifiedBy>
  <cp:revision>2</cp:revision>
  <dcterms:created xsi:type="dcterms:W3CDTF">2006-08-16T00:00:00Z</dcterms:created>
  <dcterms:modified xsi:type="dcterms:W3CDTF">2024-10-04T10:15:09Z</dcterms:modified>
  <dc:identifier>DAGPJV4FowA</dc:identifier>
</cp:coreProperties>
</file>